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4"/>
    <p:sldMasterId id="2147483669" r:id="rId5"/>
    <p:sldMasterId id="2147483680" r:id="rId6"/>
  </p:sldMasterIdLst>
  <p:notesMasterIdLst>
    <p:notesMasterId r:id="rId29"/>
  </p:notesMasterIdLst>
  <p:sldIdLst>
    <p:sldId id="258" r:id="rId7"/>
    <p:sldId id="291" r:id="rId8"/>
    <p:sldId id="299" r:id="rId9"/>
    <p:sldId id="290" r:id="rId10"/>
    <p:sldId id="256" r:id="rId11"/>
    <p:sldId id="280" r:id="rId12"/>
    <p:sldId id="286" r:id="rId13"/>
    <p:sldId id="281" r:id="rId14"/>
    <p:sldId id="282" r:id="rId15"/>
    <p:sldId id="283" r:id="rId16"/>
    <p:sldId id="284" r:id="rId17"/>
    <p:sldId id="295" r:id="rId18"/>
    <p:sldId id="260" r:id="rId19"/>
    <p:sldId id="277" r:id="rId20"/>
    <p:sldId id="263" r:id="rId21"/>
    <p:sldId id="296" r:id="rId22"/>
    <p:sldId id="273" r:id="rId23"/>
    <p:sldId id="293" r:id="rId24"/>
    <p:sldId id="270" r:id="rId25"/>
    <p:sldId id="292" r:id="rId26"/>
    <p:sldId id="289" r:id="rId27"/>
    <p:sldId id="298" r:id="rId28"/>
  </p:sldIdLst>
  <p:sldSz cx="12192000" cy="6858000"/>
  <p:notesSz cx="6858000" cy="9144000"/>
  <p:embeddedFontLs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4">
          <p15:clr>
            <a:srgbClr val="A4A3A4"/>
          </p15:clr>
        </p15:guide>
        <p15:guide id="3" pos="408">
          <p15:clr>
            <a:srgbClr val="A4A3A4"/>
          </p15:clr>
        </p15:guide>
        <p15:guide id="4" orient="horz" pos="432">
          <p15:clr>
            <a:srgbClr val="A4A3A4"/>
          </p15:clr>
        </p15:guide>
        <p15:guide id="5" pos="7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01696-3FC3-52F8-8080-BDCDE6B128D9}" v="1" dt="2024-09-11T14:47:40.818"/>
    <p1510:client id="{82E5E82E-F548-8EC5-A48A-F7118E8E4BB7}" v="15" dt="2024-09-12T06:06:33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Ein </a:t>
            </a:r>
            <a:r>
              <a:rPr lang="en-US" err="1"/>
              <a:t>bør</a:t>
            </a:r>
            <a:r>
              <a:rPr lang="en-US"/>
              <a:t> </a:t>
            </a:r>
            <a:r>
              <a:rPr lang="en-US" err="1"/>
              <a:t>unngå</a:t>
            </a:r>
            <a:r>
              <a:rPr lang="en-US"/>
              <a:t> å ta </a:t>
            </a:r>
            <a:r>
              <a:rPr lang="en-US" err="1"/>
              <a:t>kontakt</a:t>
            </a:r>
            <a:r>
              <a:rPr lang="en-US"/>
              <a:t> </a:t>
            </a:r>
            <a:r>
              <a:rPr lang="en-US" err="1"/>
              <a:t>viss</a:t>
            </a:r>
            <a:r>
              <a:rPr lang="en-US"/>
              <a:t> </a:t>
            </a:r>
            <a:r>
              <a:rPr lang="en-US" err="1"/>
              <a:t>ein</a:t>
            </a:r>
            <a:r>
              <a:rPr lang="en-US"/>
              <a:t> er </a:t>
            </a:r>
            <a:r>
              <a:rPr lang="en-US" err="1"/>
              <a:t>sint</a:t>
            </a:r>
            <a:r>
              <a:rPr lang="en-US"/>
              <a:t>. </a:t>
            </a:r>
            <a:r>
              <a:rPr lang="en-US" err="1"/>
              <a:t>Då</a:t>
            </a:r>
            <a:r>
              <a:rPr lang="en-US"/>
              <a:t> </a:t>
            </a:r>
            <a:r>
              <a:rPr lang="en-US" err="1"/>
              <a:t>bør</a:t>
            </a:r>
            <a:r>
              <a:rPr lang="en-US"/>
              <a:t> </a:t>
            </a:r>
            <a:r>
              <a:rPr lang="en-US" err="1"/>
              <a:t>ein</a:t>
            </a:r>
            <a:r>
              <a:rPr lang="en-US"/>
              <a:t> vente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ein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roa</a:t>
            </a:r>
            <a:r>
              <a:rPr lang="en-US"/>
              <a:t> seg </a:t>
            </a:r>
            <a:r>
              <a:rPr lang="en-US" err="1"/>
              <a:t>ned</a:t>
            </a:r>
            <a:r>
              <a:rPr lang="en-US"/>
              <a:t>. </a:t>
            </a:r>
            <a:r>
              <a:rPr lang="en-US" err="1"/>
              <a:t>Skulen</a:t>
            </a:r>
            <a:r>
              <a:rPr lang="en-US"/>
              <a:t> </a:t>
            </a:r>
            <a:r>
              <a:rPr lang="en-US" err="1"/>
              <a:t>ønsker</a:t>
            </a:r>
            <a:r>
              <a:rPr lang="en-US"/>
              <a:t> at det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vere</a:t>
            </a:r>
            <a:r>
              <a:rPr lang="en-US"/>
              <a:t> </a:t>
            </a:r>
            <a:r>
              <a:rPr lang="en-US" err="1"/>
              <a:t>låg</a:t>
            </a:r>
            <a:r>
              <a:rPr lang="en-US"/>
              <a:t> </a:t>
            </a:r>
            <a:r>
              <a:rPr lang="en-US" err="1"/>
              <a:t>terskel</a:t>
            </a:r>
            <a:r>
              <a:rPr lang="en-US"/>
              <a:t> for å ta </a:t>
            </a:r>
            <a:r>
              <a:rPr lang="en-US" err="1"/>
              <a:t>kontakt</a:t>
            </a:r>
            <a:r>
              <a:rPr lang="en-US"/>
              <a:t> </a:t>
            </a:r>
            <a:r>
              <a:rPr lang="en-US" err="1"/>
              <a:t>viss</a:t>
            </a:r>
            <a:r>
              <a:rPr lang="en-US"/>
              <a:t> det er </a:t>
            </a:r>
            <a:r>
              <a:rPr lang="en-US" err="1"/>
              <a:t>noko</a:t>
            </a:r>
            <a:r>
              <a:rPr lang="en-US"/>
              <a:t> </a:t>
            </a:r>
            <a:r>
              <a:rPr lang="en-US" err="1"/>
              <a:t>ein</a:t>
            </a:r>
            <a:r>
              <a:rPr lang="en-US"/>
              <a:t> er </a:t>
            </a:r>
            <a:r>
              <a:rPr lang="en-US" err="1"/>
              <a:t>uroa</a:t>
            </a:r>
            <a:r>
              <a:rPr lang="en-US"/>
              <a:t> for </a:t>
            </a:r>
            <a:r>
              <a:rPr lang="en-US" err="1"/>
              <a:t>eller</a:t>
            </a:r>
            <a:r>
              <a:rPr lang="en-US"/>
              <a:t> det er </a:t>
            </a:r>
            <a:r>
              <a:rPr lang="en-US" err="1"/>
              <a:t>noko</a:t>
            </a:r>
            <a:r>
              <a:rPr lang="en-US"/>
              <a:t> </a:t>
            </a:r>
            <a:r>
              <a:rPr lang="en-US" err="1"/>
              <a:t>ein</a:t>
            </a:r>
            <a:r>
              <a:rPr lang="en-US"/>
              <a:t> lurer </a:t>
            </a:r>
            <a:r>
              <a:rPr lang="en-US" err="1"/>
              <a:t>på</a:t>
            </a:r>
            <a:r>
              <a:rPr lang="en-US"/>
              <a:t>. Dei </a:t>
            </a:r>
            <a:r>
              <a:rPr lang="en-US" err="1"/>
              <a:t>gode</a:t>
            </a:r>
            <a:r>
              <a:rPr lang="en-US"/>
              <a:t> </a:t>
            </a:r>
            <a:r>
              <a:rPr lang="en-US" err="1"/>
              <a:t>løysingane</a:t>
            </a:r>
            <a:r>
              <a:rPr lang="en-US"/>
              <a:t> </a:t>
            </a:r>
            <a:r>
              <a:rPr lang="en-US" err="1"/>
              <a:t>kjem</a:t>
            </a:r>
            <a:r>
              <a:rPr lang="en-US"/>
              <a:t> </a:t>
            </a:r>
            <a:r>
              <a:rPr lang="en-US" err="1"/>
              <a:t>lettare</a:t>
            </a:r>
            <a:r>
              <a:rPr lang="en-US"/>
              <a:t> </a:t>
            </a:r>
            <a:r>
              <a:rPr lang="en-US" err="1"/>
              <a:t>viss</a:t>
            </a:r>
            <a:r>
              <a:rPr lang="en-US"/>
              <a:t> </a:t>
            </a:r>
            <a:r>
              <a:rPr lang="en-US" err="1"/>
              <a:t>ein</a:t>
            </a:r>
            <a:r>
              <a:rPr lang="en-US"/>
              <a:t> tar </a:t>
            </a:r>
            <a:r>
              <a:rPr lang="en-US" err="1"/>
              <a:t>kontakt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ein</a:t>
            </a:r>
            <a:r>
              <a:rPr lang="en-US"/>
              <a:t> </a:t>
            </a:r>
            <a:r>
              <a:rPr lang="en-US" err="1"/>
              <a:t>respektfull</a:t>
            </a:r>
            <a:r>
              <a:rPr lang="en-US"/>
              <a:t> </a:t>
            </a:r>
            <a:r>
              <a:rPr lang="en-US" err="1"/>
              <a:t>måte</a:t>
            </a:r>
            <a:r>
              <a:rPr lang="en-US"/>
              <a:t>. </a:t>
            </a:r>
            <a:endParaRPr lang="nb-NO"/>
          </a:p>
          <a:p>
            <a:r>
              <a:rPr lang="en-US" err="1"/>
              <a:t>Føresette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alltid</a:t>
            </a:r>
            <a:r>
              <a:rPr lang="en-US"/>
              <a:t> </a:t>
            </a:r>
            <a:r>
              <a:rPr lang="en-US" err="1"/>
              <a:t>gi</a:t>
            </a:r>
            <a:r>
              <a:rPr lang="en-US"/>
              <a:t> </a:t>
            </a:r>
            <a:r>
              <a:rPr lang="en-US" err="1"/>
              <a:t>beskjed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skulen</a:t>
            </a:r>
            <a:r>
              <a:rPr lang="en-US"/>
              <a:t> om </a:t>
            </a:r>
            <a:r>
              <a:rPr lang="en-US" err="1"/>
              <a:t>fråvær</a:t>
            </a:r>
            <a:r>
              <a:rPr lang="en-US"/>
              <a:t>. Dette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ein</a:t>
            </a:r>
            <a:r>
              <a:rPr lang="en-US"/>
              <a:t> </a:t>
            </a:r>
            <a:r>
              <a:rPr lang="en-US" err="1"/>
              <a:t>melde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skulen</a:t>
            </a:r>
            <a:r>
              <a:rPr lang="en-US"/>
              <a:t> </a:t>
            </a:r>
            <a:r>
              <a:rPr lang="en-US" err="1"/>
              <a:t>innan</a:t>
            </a:r>
            <a:r>
              <a:rPr lang="en-US"/>
              <a:t> 08.00 </a:t>
            </a:r>
            <a:r>
              <a:rPr lang="en-US" err="1"/>
              <a:t>ved</a:t>
            </a:r>
            <a:r>
              <a:rPr lang="en-US"/>
              <a:t> å </a:t>
            </a:r>
            <a:r>
              <a:rPr lang="en-US" err="1"/>
              <a:t>sende</a:t>
            </a:r>
            <a:r>
              <a:rPr lang="en-US"/>
              <a:t> melding </a:t>
            </a:r>
            <a:r>
              <a:rPr lang="en-US" err="1"/>
              <a:t>gjennom</a:t>
            </a:r>
            <a:r>
              <a:rPr lang="en-US"/>
              <a:t> </a:t>
            </a:r>
            <a:r>
              <a:rPr lang="en-US" err="1"/>
              <a:t>skulen</a:t>
            </a:r>
            <a:r>
              <a:rPr lang="en-US"/>
              <a:t> sin </a:t>
            </a:r>
            <a:r>
              <a:rPr lang="en-US" err="1"/>
              <a:t>kommunikasjonskanal</a:t>
            </a:r>
            <a:r>
              <a:rPr lang="en-US"/>
              <a:t>. </a:t>
            </a:r>
            <a:r>
              <a:rPr lang="en-US" err="1"/>
              <a:t>Lærarane</a:t>
            </a:r>
            <a:r>
              <a:rPr lang="en-US"/>
              <a:t> </a:t>
            </a:r>
            <a:r>
              <a:rPr lang="en-US" err="1"/>
              <a:t>legg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viktig</a:t>
            </a:r>
            <a:r>
              <a:rPr lang="en-US"/>
              <a:t> </a:t>
            </a:r>
            <a:r>
              <a:rPr lang="en-US" err="1"/>
              <a:t>informasjon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heimane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vekeplanen</a:t>
            </a:r>
            <a:r>
              <a:rPr lang="en-US"/>
              <a:t>. Den </a:t>
            </a:r>
            <a:r>
              <a:rPr lang="en-US" err="1"/>
              <a:t>må</a:t>
            </a:r>
            <a:r>
              <a:rPr lang="en-US"/>
              <a:t> alle </a:t>
            </a:r>
            <a:r>
              <a:rPr lang="en-US" err="1"/>
              <a:t>føresette</a:t>
            </a:r>
            <a:r>
              <a:rPr lang="en-US"/>
              <a:t> lese. </a:t>
            </a:r>
            <a:endParaRPr lang="nb-NO"/>
          </a:p>
          <a:p>
            <a:r>
              <a:rPr lang="en-US"/>
              <a:t>For </a:t>
            </a:r>
            <a:r>
              <a:rPr lang="en-US" err="1"/>
              <a:t>kvart</a:t>
            </a:r>
            <a:r>
              <a:rPr lang="en-US"/>
              <a:t> barn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opplever</a:t>
            </a:r>
            <a:r>
              <a:rPr lang="en-US"/>
              <a:t> </a:t>
            </a:r>
            <a:r>
              <a:rPr lang="en-US" err="1"/>
              <a:t>utestenging</a:t>
            </a:r>
            <a:r>
              <a:rPr lang="en-US"/>
              <a:t>/mobbing/</a:t>
            </a:r>
            <a:r>
              <a:rPr lang="en-US" err="1"/>
              <a:t>plaging</a:t>
            </a:r>
            <a:r>
              <a:rPr lang="en-US"/>
              <a:t> </a:t>
            </a:r>
            <a:r>
              <a:rPr lang="en-US" err="1"/>
              <a:t>finst</a:t>
            </a:r>
            <a:r>
              <a:rPr lang="en-US"/>
              <a:t> det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oftast</a:t>
            </a:r>
            <a:r>
              <a:rPr lang="en-US"/>
              <a:t> </a:t>
            </a:r>
            <a:r>
              <a:rPr lang="en-US" err="1"/>
              <a:t>fleire</a:t>
            </a:r>
            <a:r>
              <a:rPr lang="en-US"/>
              <a:t> barn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stenger</a:t>
            </a:r>
            <a:r>
              <a:rPr lang="en-US"/>
              <a:t> </a:t>
            </a:r>
            <a:r>
              <a:rPr lang="en-US" err="1"/>
              <a:t>ute</a:t>
            </a:r>
            <a:r>
              <a:rPr lang="en-US"/>
              <a:t>/</a:t>
            </a:r>
            <a:r>
              <a:rPr lang="en-US" err="1"/>
              <a:t>mobbar</a:t>
            </a:r>
            <a:r>
              <a:rPr lang="en-US"/>
              <a:t>/</a:t>
            </a:r>
            <a:r>
              <a:rPr lang="en-US" err="1"/>
              <a:t>plagar</a:t>
            </a:r>
            <a:r>
              <a:rPr lang="en-US"/>
              <a:t>. Ver open for at </a:t>
            </a:r>
            <a:r>
              <a:rPr lang="en-US" err="1"/>
              <a:t>dette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gjelde</a:t>
            </a:r>
            <a:r>
              <a:rPr lang="en-US"/>
              <a:t> </a:t>
            </a:r>
            <a:r>
              <a:rPr lang="en-US" err="1"/>
              <a:t>eige</a:t>
            </a:r>
            <a:r>
              <a:rPr lang="en-US"/>
              <a:t> barn.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76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_03">
  <p:cSld name="Tittel_03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16020" y="2404234"/>
            <a:ext cx="5330038" cy="174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3180" y="4553291"/>
            <a:ext cx="504951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Innhold">
  <p:cSld name="05 Innhol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562100" y="1733627"/>
            <a:ext cx="8534400" cy="424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647700" y="1733627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92" name="Google Shape;92;p13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93" name="Google Shape;93;p13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14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99" name="Google Shape;99;p14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4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ilder_Viktig tekst 01">
  <p:cSld name="2 Bilder_Viktig tekst 0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>
            <a:spLocks noGrp="1"/>
          </p:cNvSpPr>
          <p:nvPr>
            <p:ph type="pic" idx="2"/>
          </p:nvPr>
        </p:nvSpPr>
        <p:spPr>
          <a:xfrm>
            <a:off x="0" y="0"/>
            <a:ext cx="808730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785586" y="5047107"/>
            <a:ext cx="5005614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>
            <a:spLocks noGrp="1"/>
          </p:cNvSpPr>
          <p:nvPr>
            <p:ph type="pic" idx="3"/>
          </p:nvPr>
        </p:nvSpPr>
        <p:spPr>
          <a:xfrm>
            <a:off x="6464300" y="0"/>
            <a:ext cx="5727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>
  <p:cSld name="Tittellysbil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ctrTitle"/>
          </p:nvPr>
        </p:nvSpPr>
        <p:spPr>
          <a:xfrm>
            <a:off x="7274144" y="1291772"/>
            <a:ext cx="4379976" cy="361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606E"/>
              </a:buClr>
              <a:buSzPts val="1800"/>
              <a:buNone/>
              <a:defRPr sz="1800">
                <a:solidFill>
                  <a:srgbClr val="B2606E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2" name="Google Shape;122;p17"/>
          <p:cNvGrpSpPr/>
          <p:nvPr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123" name="Google Shape;123;p17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7"/>
          <p:cNvSpPr/>
          <p:nvPr/>
        </p:nvSpPr>
        <p:spPr>
          <a:xfrm>
            <a:off x="0" y="0"/>
            <a:ext cx="8568965" cy="6858000"/>
          </a:xfrm>
          <a:custGeom>
            <a:avLst/>
            <a:gdLst/>
            <a:ahLst/>
            <a:cxnLst/>
            <a:rect l="l" t="t" r="r" b="b"/>
            <a:pathLst>
              <a:path w="3522381" h="6858000" extrusionOk="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>
  <p:cSld name="Deloverskrif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4334810" y="0"/>
            <a:ext cx="3522381" cy="6858000"/>
          </a:xfrm>
          <a:custGeom>
            <a:avLst/>
            <a:gdLst/>
            <a:ahLst/>
            <a:cxnLst/>
            <a:rect l="l" t="t" r="r" b="b"/>
            <a:pathLst>
              <a:path w="3522381" h="6858000" extrusionOk="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ctrTitle"/>
          </p:nvPr>
        </p:nvSpPr>
        <p:spPr>
          <a:xfrm>
            <a:off x="7274144" y="1291772"/>
            <a:ext cx="4379976" cy="361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606E"/>
              </a:buClr>
              <a:buSzPts val="1800"/>
              <a:buNone/>
              <a:defRPr sz="1800">
                <a:solidFill>
                  <a:srgbClr val="B2606E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133" name="Google Shape;133;p18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19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0" name="Google Shape;140;p19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9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633186" y="1825625"/>
            <a:ext cx="53866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2768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bildetekst">
  <p:cSld name="Bilde med bildeteks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1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57" name="Google Shape;157;p21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21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21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7">
            <a:extLst>
              <a:ext uri="{FF2B5EF4-FFF2-40B4-BE49-F238E27FC236}">
                <a16:creationId xmlns:a16="http://schemas.microsoft.com/office/drawing/2014/main" id="{0A6CFC2D-E4EB-A042-8698-3778569564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3795"/>
            <a:ext cx="12192000" cy="5552454"/>
          </a:xfrm>
          <a:prstGeom prst="rect">
            <a:avLst/>
          </a:prstGeom>
        </p:spPr>
      </p:pic>
      <p:pic>
        <p:nvPicPr>
          <p:cNvPr id="14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B616CF0A-18C6-F24D-9826-B9D7FECDD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4131" y="5791411"/>
            <a:ext cx="1939323" cy="604838"/>
          </a:xfrm>
          <a:prstGeom prst="rect">
            <a:avLst/>
          </a:prstGeom>
        </p:spPr>
      </p:pic>
      <p:sp>
        <p:nvSpPr>
          <p:cNvPr id="15" name="Rektangel 11">
            <a:extLst>
              <a:ext uri="{FF2B5EF4-FFF2-40B4-BE49-F238E27FC236}">
                <a16:creationId xmlns:a16="http://schemas.microsoft.com/office/drawing/2014/main" id="{86341C7B-78B4-1C47-9B4A-23CA333830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D5CB870-FB80-CD4B-8389-D2A26801DA67}"/>
              </a:ext>
            </a:extLst>
          </p:cNvPr>
          <p:cNvSpPr txBox="1">
            <a:spLocks/>
          </p:cNvSpPr>
          <p:nvPr userDrawn="1"/>
        </p:nvSpPr>
        <p:spPr>
          <a:xfrm>
            <a:off x="5350477" y="2831366"/>
            <a:ext cx="5533769" cy="6883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100" b="1"/>
              <a:t>Med blikk for alle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63C9015E-8AA3-C440-9C3C-135E98B1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31" y="5707916"/>
            <a:ext cx="8712399" cy="68833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nn-NO"/>
              <a:t>Klikk for å redigere tittelstil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86844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>
            <a:extLst>
              <a:ext uri="{FF2B5EF4-FFF2-40B4-BE49-F238E27FC236}">
                <a16:creationId xmlns:a16="http://schemas.microsoft.com/office/drawing/2014/main" id="{DD32F6C9-AFD3-8842-88D7-DA2C62E94A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F735E05-294A-5A48-90FD-73F032187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1"/>
            <a:ext cx="12551033" cy="1440141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5662B8-3814-104C-82CB-524D811106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099218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n-NO"/>
              <a:t>Klikk på ikonet for å leggje til eit bilete</a:t>
            </a:r>
            <a:endParaRPr lang="en-NO"/>
          </a:p>
        </p:txBody>
      </p:sp>
      <p:pic>
        <p:nvPicPr>
          <p:cNvPr id="13" name="Bilde 9" descr="Et bilde som inneholder tegning&#10;&#10;Automatisk generert beskrivelse">
            <a:extLst>
              <a:ext uri="{FF2B5EF4-FFF2-40B4-BE49-F238E27FC236}">
                <a16:creationId xmlns:a16="http://schemas.microsoft.com/office/drawing/2014/main" id="{6B9C784A-417E-744E-8CD2-A3B0C08AD2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D36A5A1D-226D-1E4E-9159-D0E3A0FDB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pic>
        <p:nvPicPr>
          <p:cNvPr id="20" name="Bilde 8">
            <a:extLst>
              <a:ext uri="{FF2B5EF4-FFF2-40B4-BE49-F238E27FC236}">
                <a16:creationId xmlns:a16="http://schemas.microsoft.com/office/drawing/2014/main" id="{1D16E693-6308-2F40-BFD5-3DF6B170D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3"/>
            <a:ext cx="12551033" cy="1440141"/>
          </a:xfrm>
          <a:prstGeom prst="rect">
            <a:avLst/>
          </a:prstGeom>
        </p:spPr>
      </p:pic>
      <p:pic>
        <p:nvPicPr>
          <p:cNvPr id="21" name="Bilde 9" descr="Et bilde som inneholder tegning&#10;&#10;Automatisk generert beskrivelse">
            <a:extLst>
              <a:ext uri="{FF2B5EF4-FFF2-40B4-BE49-F238E27FC236}">
                <a16:creationId xmlns:a16="http://schemas.microsoft.com/office/drawing/2014/main" id="{4BE4B4E6-FE24-DC45-8A18-F68C8A1888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pic>
        <p:nvPicPr>
          <p:cNvPr id="23" name="Bilde 15" descr="Et bilde som inneholder brevhode, blyant&#10;&#10;Automatisk generert beskrivelse">
            <a:extLst>
              <a:ext uri="{FF2B5EF4-FFF2-40B4-BE49-F238E27FC236}">
                <a16:creationId xmlns:a16="http://schemas.microsoft.com/office/drawing/2014/main" id="{11D2AFEA-2E2F-3F46-9FDB-CD11901C3F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2878" y="4674756"/>
            <a:ext cx="3564231" cy="2595914"/>
          </a:xfrm>
          <a:prstGeom prst="rect">
            <a:avLst/>
          </a:prstGeom>
        </p:spPr>
      </p:pic>
      <p:sp>
        <p:nvSpPr>
          <p:cNvPr id="24" name="Plassholder for tekst 3">
            <a:extLst>
              <a:ext uri="{FF2B5EF4-FFF2-40B4-BE49-F238E27FC236}">
                <a16:creationId xmlns:a16="http://schemas.microsoft.com/office/drawing/2014/main" id="{79F67BA3-B983-1C47-8236-AAA1392B46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2991412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6">
            <a:extLst>
              <a:ext uri="{FF2B5EF4-FFF2-40B4-BE49-F238E27FC236}">
                <a16:creationId xmlns:a16="http://schemas.microsoft.com/office/drawing/2014/main" id="{45E9EE93-6964-4846-BA3D-C318C428F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3"/>
            <a:ext cx="12551033" cy="1440141"/>
          </a:xfrm>
          <a:prstGeom prst="rect">
            <a:avLst/>
          </a:prstGeom>
        </p:spPr>
      </p:pic>
      <p:sp>
        <p:nvSpPr>
          <p:cNvPr id="13" name="Rektangel 11">
            <a:extLst>
              <a:ext uri="{FF2B5EF4-FFF2-40B4-BE49-F238E27FC236}">
                <a16:creationId xmlns:a16="http://schemas.microsoft.com/office/drawing/2014/main" id="{91A8E206-7C53-CE49-BA41-D7AFCCEE17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pic>
        <p:nvPicPr>
          <p:cNvPr id="14" name="Bilde 16">
            <a:extLst>
              <a:ext uri="{FF2B5EF4-FFF2-40B4-BE49-F238E27FC236}">
                <a16:creationId xmlns:a16="http://schemas.microsoft.com/office/drawing/2014/main" id="{A5B80F6E-B28F-B24C-AFB4-C0039ABA0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1"/>
            <a:ext cx="12551033" cy="1440141"/>
          </a:xfrm>
          <a:prstGeom prst="rect">
            <a:avLst/>
          </a:prstGeom>
        </p:spPr>
      </p:pic>
      <p:pic>
        <p:nvPicPr>
          <p:cNvPr id="12" name="Bilde 12" descr="Et bilde som inneholder tegning&#10;&#10;Automatisk generert beskrivelse">
            <a:extLst>
              <a:ext uri="{FF2B5EF4-FFF2-40B4-BE49-F238E27FC236}">
                <a16:creationId xmlns:a16="http://schemas.microsoft.com/office/drawing/2014/main" id="{C25D54B3-30FC-834A-AABA-4DE462683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pic>
        <p:nvPicPr>
          <p:cNvPr id="19" name="Bilde 17" descr="Et bilde som inneholder brevhode, blyant&#10;&#10;Automatisk generert beskrivelse">
            <a:extLst>
              <a:ext uri="{FF2B5EF4-FFF2-40B4-BE49-F238E27FC236}">
                <a16:creationId xmlns:a16="http://schemas.microsoft.com/office/drawing/2014/main" id="{01BDC04A-D1CC-FF4E-B0E4-1091BBDA2B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2878" y="4674756"/>
            <a:ext cx="3564231" cy="2595914"/>
          </a:xfrm>
          <a:prstGeom prst="rect">
            <a:avLst/>
          </a:prstGeom>
        </p:spPr>
      </p:pic>
      <p:sp>
        <p:nvSpPr>
          <p:cNvPr id="20" name="Tittel 1">
            <a:extLst>
              <a:ext uri="{FF2B5EF4-FFF2-40B4-BE49-F238E27FC236}">
                <a16:creationId xmlns:a16="http://schemas.microsoft.com/office/drawing/2014/main" id="{4A048F35-EF7F-AD42-9D8A-3EBBD7390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9224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4CFDF336-833D-BD4E-92A0-BCCF1F05E7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89222" y="2476426"/>
            <a:ext cx="5533769" cy="239426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/>
              <a:t>Tekst kan settes inn her. Et par linjer med tekst er passe eller du kan sette inn punkter</a:t>
            </a:r>
          </a:p>
          <a:p>
            <a:pPr lvl="0"/>
            <a:endParaRPr lang="nb-NO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/>
              <a:t>Tekst kan settes inn her. Et par linjer med tekst er passe eller du kan sette inn punkter</a:t>
            </a:r>
          </a:p>
        </p:txBody>
      </p:sp>
    </p:spTree>
    <p:extLst>
      <p:ext uri="{BB962C8B-B14F-4D97-AF65-F5344CB8AC3E}">
        <p14:creationId xmlns:p14="http://schemas.microsoft.com/office/powerpoint/2010/main" val="182690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9" name="Google Shape;19;p3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>
            <a:extLst>
              <a:ext uri="{FF2B5EF4-FFF2-40B4-BE49-F238E27FC236}">
                <a16:creationId xmlns:a16="http://schemas.microsoft.com/office/drawing/2014/main" id="{D6769516-98C0-0845-AB9A-78E1299B14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B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pic>
        <p:nvPicPr>
          <p:cNvPr id="32" name="Bilde 16" descr="Et bilde som inneholder kvinne, lys&#10;&#10;Automatisk generert beskrivelse">
            <a:extLst>
              <a:ext uri="{FF2B5EF4-FFF2-40B4-BE49-F238E27FC236}">
                <a16:creationId xmlns:a16="http://schemas.microsoft.com/office/drawing/2014/main" id="{9C04B4BF-0B63-D441-BBC1-061E93D440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823" y="6267549"/>
            <a:ext cx="12554464" cy="1440141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n-NO"/>
              <a:t>Klikk på ikonet for å leggje til eit bilete</a:t>
            </a:r>
            <a:endParaRPr lang="en-NO"/>
          </a:p>
        </p:txBody>
      </p:sp>
      <p:pic>
        <p:nvPicPr>
          <p:cNvPr id="29" name="Bilde 18">
            <a:extLst>
              <a:ext uri="{FF2B5EF4-FFF2-40B4-BE49-F238E27FC236}">
                <a16:creationId xmlns:a16="http://schemas.microsoft.com/office/drawing/2014/main" id="{23AB5888-082C-C94F-8A2B-7A70ACDE13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66" y="4661912"/>
            <a:ext cx="3470159" cy="2649938"/>
          </a:xfrm>
          <a:prstGeom prst="rect">
            <a:avLst/>
          </a:prstGeom>
        </p:spPr>
      </p:pic>
      <p:pic>
        <p:nvPicPr>
          <p:cNvPr id="3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9B27ABE6-E95B-A845-8514-F94AF789E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33" name="Tittel 1">
            <a:extLst>
              <a:ext uri="{FF2B5EF4-FFF2-40B4-BE49-F238E27FC236}">
                <a16:creationId xmlns:a16="http://schemas.microsoft.com/office/drawing/2014/main" id="{BA9D8F5F-CE7B-4A48-943E-7CD2518EC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sp>
        <p:nvSpPr>
          <p:cNvPr id="34" name="Plassholder for tekst 3">
            <a:extLst>
              <a:ext uri="{FF2B5EF4-FFF2-40B4-BE49-F238E27FC236}">
                <a16:creationId xmlns:a16="http://schemas.microsoft.com/office/drawing/2014/main" id="{D617E5EE-D2C9-8B48-99E0-7F034308E74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134934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e 11">
            <a:extLst>
              <a:ext uri="{FF2B5EF4-FFF2-40B4-BE49-F238E27FC236}">
                <a16:creationId xmlns:a16="http://schemas.microsoft.com/office/drawing/2014/main" id="{5350BB63-DF93-D64B-9D5F-0B857401D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6071" y="6272025"/>
            <a:ext cx="12562507" cy="1441824"/>
          </a:xfrm>
          <a:prstGeom prst="rect">
            <a:avLst/>
          </a:prstGeom>
        </p:spPr>
      </p:pic>
      <p:sp>
        <p:nvSpPr>
          <p:cNvPr id="21" name="Rektangel 9">
            <a:extLst>
              <a:ext uri="{FF2B5EF4-FFF2-40B4-BE49-F238E27FC236}">
                <a16:creationId xmlns:a16="http://schemas.microsoft.com/office/drawing/2014/main" id="{F0EB9045-416B-2147-85AF-B29EA9839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63C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tittelstil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n-NO"/>
              <a:t>Klikk på ikonet for å leggje til eit bilete</a:t>
            </a:r>
            <a:endParaRPr lang="en-NO"/>
          </a:p>
        </p:txBody>
      </p:sp>
      <p:pic>
        <p:nvPicPr>
          <p:cNvPr id="18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29366774-893F-1145-9BFD-3F26CDE050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9319" y="4655700"/>
            <a:ext cx="3499189" cy="2672108"/>
          </a:xfrm>
          <a:prstGeom prst="rect">
            <a:avLst/>
          </a:prstGeom>
        </p:spPr>
      </p:pic>
      <p:pic>
        <p:nvPicPr>
          <p:cNvPr id="19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966C1639-1BFD-CC48-9F3C-5880DB5F74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23" name="Tittel 1">
            <a:extLst>
              <a:ext uri="{FF2B5EF4-FFF2-40B4-BE49-F238E27FC236}">
                <a16:creationId xmlns:a16="http://schemas.microsoft.com/office/drawing/2014/main" id="{46613944-C384-C34F-83A8-71C68F0B4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sp>
        <p:nvSpPr>
          <p:cNvPr id="24" name="Plassholder for tekst 3">
            <a:extLst>
              <a:ext uri="{FF2B5EF4-FFF2-40B4-BE49-F238E27FC236}">
                <a16:creationId xmlns:a16="http://schemas.microsoft.com/office/drawing/2014/main" id="{8E11A25B-C291-6345-9241-CF0F9A4CE4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1454031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mat&#10;&#10;Automatisk generert beskrivelse">
            <a:extLst>
              <a:ext uri="{FF2B5EF4-FFF2-40B4-BE49-F238E27FC236}">
                <a16:creationId xmlns:a16="http://schemas.microsoft.com/office/drawing/2014/main" id="{697756DC-E386-D242-AA2C-F2CDCA220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9488" y="6266533"/>
            <a:ext cx="12530824" cy="144014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3E45000E-3491-A347-818E-C9FE8834D0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5C6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tittelstil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n-NO"/>
              <a:t>Klikk på ikonet for å leggje til eit bilete</a:t>
            </a:r>
            <a:endParaRPr lang="en-NO"/>
          </a:p>
        </p:txBody>
      </p:sp>
      <p:pic>
        <p:nvPicPr>
          <p:cNvPr id="9" name="Bilde 9" descr="Et bilde som inneholder fly&#10;&#10;Automatisk generert beskrivelse">
            <a:extLst>
              <a:ext uri="{FF2B5EF4-FFF2-40B4-BE49-F238E27FC236}">
                <a16:creationId xmlns:a16="http://schemas.microsoft.com/office/drawing/2014/main" id="{E2098672-A036-E44E-9A83-6B813BF49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66" y="4655702"/>
            <a:ext cx="3518452" cy="2686817"/>
          </a:xfrm>
          <a:prstGeom prst="rect">
            <a:avLst/>
          </a:prstGeom>
        </p:spPr>
      </p:pic>
      <p:pic>
        <p:nvPicPr>
          <p:cNvPr id="14" name="Bilde 12" descr="Et bilde som inneholder tegning&#10;&#10;Automatisk generert beskrivelse">
            <a:extLst>
              <a:ext uri="{FF2B5EF4-FFF2-40B4-BE49-F238E27FC236}">
                <a16:creationId xmlns:a16="http://schemas.microsoft.com/office/drawing/2014/main" id="{5822B4C6-A610-1D4D-90B2-2D57593FEF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A1EB0274-623F-D545-846C-B955EF5C5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42AC124A-1585-BD48-97AD-10962A51E0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1234459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3" descr="Et bilde som inneholder bord, klokke&#10;&#10;Automatisk generert beskrivelse">
            <a:extLst>
              <a:ext uri="{FF2B5EF4-FFF2-40B4-BE49-F238E27FC236}">
                <a16:creationId xmlns:a16="http://schemas.microsoft.com/office/drawing/2014/main" id="{8F217FA8-424F-5940-A3FB-A27FD867C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369"/>
          <a:stretch/>
        </p:blipFill>
        <p:spPr>
          <a:xfrm>
            <a:off x="-288757" y="128336"/>
            <a:ext cx="12480758" cy="5994439"/>
          </a:xfrm>
          <a:prstGeom prst="rect">
            <a:avLst/>
          </a:prstGeom>
        </p:spPr>
      </p:pic>
      <p:pic>
        <p:nvPicPr>
          <p:cNvPr id="8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411E5C37-214F-EC4D-9791-318C296E8A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4131" y="5791411"/>
            <a:ext cx="1939323" cy="604838"/>
          </a:xfrm>
          <a:prstGeom prst="rect">
            <a:avLst/>
          </a:prstGeom>
        </p:spPr>
      </p:pic>
      <p:sp>
        <p:nvSpPr>
          <p:cNvPr id="9" name="Rektangel 11">
            <a:extLst>
              <a:ext uri="{FF2B5EF4-FFF2-40B4-BE49-F238E27FC236}">
                <a16:creationId xmlns:a16="http://schemas.microsoft.com/office/drawing/2014/main" id="{4D4822D6-B503-4E47-9549-E3EE7CB153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ED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B46D26ED-21B7-344D-936E-0EE9B2620039}"/>
              </a:ext>
            </a:extLst>
          </p:cNvPr>
          <p:cNvSpPr txBox="1">
            <a:spLocks/>
          </p:cNvSpPr>
          <p:nvPr userDrawn="1"/>
        </p:nvSpPr>
        <p:spPr>
          <a:xfrm>
            <a:off x="5350477" y="2831366"/>
            <a:ext cx="5533769" cy="6883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100" b="1"/>
              <a:t>Med blikk for alle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D369AC6-F0F6-C840-BD21-42576ACC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31" y="5707913"/>
            <a:ext cx="8731060" cy="68833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nn-NO"/>
              <a:t>Klikk for å redigere tittelstil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73662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7">
            <a:extLst>
              <a:ext uri="{FF2B5EF4-FFF2-40B4-BE49-F238E27FC236}">
                <a16:creationId xmlns:a16="http://schemas.microsoft.com/office/drawing/2014/main" id="{6EA17C01-F98E-4940-BBB8-D98A910F28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ED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tittelstil</a:t>
            </a:r>
          </a:p>
        </p:txBody>
      </p:sp>
      <p:pic>
        <p:nvPicPr>
          <p:cNvPr id="19" name="Bilde 13">
            <a:extLst>
              <a:ext uri="{FF2B5EF4-FFF2-40B4-BE49-F238E27FC236}">
                <a16:creationId xmlns:a16="http://schemas.microsoft.com/office/drawing/2014/main" id="{0D8AE2DE-5E16-4F40-8472-71596B6AF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286" y="6272868"/>
            <a:ext cx="12533519" cy="1440141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n-NO"/>
              <a:t>Klikk på ikonet for å leggje til eit bilete</a:t>
            </a:r>
            <a:endParaRPr lang="en-NO"/>
          </a:p>
        </p:txBody>
      </p:sp>
      <p:pic>
        <p:nvPicPr>
          <p:cNvPr id="10" name="Bilde 12">
            <a:extLst>
              <a:ext uri="{FF2B5EF4-FFF2-40B4-BE49-F238E27FC236}">
                <a16:creationId xmlns:a16="http://schemas.microsoft.com/office/drawing/2014/main" id="{F5AAB96D-B0BD-A349-B7DD-C4558815C5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66" y="4655702"/>
            <a:ext cx="3494503" cy="2668529"/>
          </a:xfrm>
          <a:prstGeom prst="rect">
            <a:avLst/>
          </a:prstGeom>
        </p:spPr>
      </p:pic>
      <p:pic>
        <p:nvPicPr>
          <p:cNvPr id="17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C1C1DDF-4825-654F-9201-06B6606639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22" name="Tittel 1">
            <a:extLst>
              <a:ext uri="{FF2B5EF4-FFF2-40B4-BE49-F238E27FC236}">
                <a16:creationId xmlns:a16="http://schemas.microsoft.com/office/drawing/2014/main" id="{4776027D-5D0D-C64E-BBF7-966D9EB65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186E978A-A2E7-7440-9A07-0D99410D712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4232560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212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delt -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C3ABA-1C0B-0E4D-B782-21A5270D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674" y="1247994"/>
            <a:ext cx="9966651" cy="278797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B84C06B-4005-6C4A-BA9A-07947D6C9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2675" y="5128610"/>
            <a:ext cx="9531514" cy="101994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0B2B52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87061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7">
            <a:extLst>
              <a:ext uri="{FF2B5EF4-FFF2-40B4-BE49-F238E27FC236}">
                <a16:creationId xmlns:a16="http://schemas.microsoft.com/office/drawing/2014/main" id="{0A6CFC2D-E4EB-A042-8698-3778569564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3795"/>
            <a:ext cx="12192000" cy="5552454"/>
          </a:xfrm>
          <a:prstGeom prst="rect">
            <a:avLst/>
          </a:prstGeom>
        </p:spPr>
      </p:pic>
      <p:pic>
        <p:nvPicPr>
          <p:cNvPr id="14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B616CF0A-18C6-F24D-9826-B9D7FECDD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4131" y="5791411"/>
            <a:ext cx="1939323" cy="604838"/>
          </a:xfrm>
          <a:prstGeom prst="rect">
            <a:avLst/>
          </a:prstGeom>
        </p:spPr>
      </p:pic>
      <p:sp>
        <p:nvSpPr>
          <p:cNvPr id="15" name="Rektangel 11">
            <a:extLst>
              <a:ext uri="{FF2B5EF4-FFF2-40B4-BE49-F238E27FC236}">
                <a16:creationId xmlns:a16="http://schemas.microsoft.com/office/drawing/2014/main" id="{86341C7B-78B4-1C47-9B4A-23CA333830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D5CB870-FB80-CD4B-8389-D2A26801DA67}"/>
              </a:ext>
            </a:extLst>
          </p:cNvPr>
          <p:cNvSpPr txBox="1">
            <a:spLocks/>
          </p:cNvSpPr>
          <p:nvPr userDrawn="1"/>
        </p:nvSpPr>
        <p:spPr>
          <a:xfrm>
            <a:off x="5350477" y="2831366"/>
            <a:ext cx="5533769" cy="6883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100" b="1"/>
              <a:t>Med blikk for alle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63C9015E-8AA3-C440-9C3C-135E98B1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31" y="5707916"/>
            <a:ext cx="8712399" cy="688335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62197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>
            <a:extLst>
              <a:ext uri="{FF2B5EF4-FFF2-40B4-BE49-F238E27FC236}">
                <a16:creationId xmlns:a16="http://schemas.microsoft.com/office/drawing/2014/main" id="{DD32F6C9-AFD3-8842-88D7-DA2C62E94A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F735E05-294A-5A48-90FD-73F032187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1"/>
            <a:ext cx="12551033" cy="1440141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5662B8-3814-104C-82CB-524D811106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099218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13" name="Bilde 9" descr="Et bilde som inneholder tegning&#10;&#10;Automatisk generert beskrivelse">
            <a:extLst>
              <a:ext uri="{FF2B5EF4-FFF2-40B4-BE49-F238E27FC236}">
                <a16:creationId xmlns:a16="http://schemas.microsoft.com/office/drawing/2014/main" id="{6B9C784A-417E-744E-8CD2-A3B0C08AD2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D36A5A1D-226D-1E4E-9159-D0E3A0FDB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pic>
        <p:nvPicPr>
          <p:cNvPr id="20" name="Bilde 8">
            <a:extLst>
              <a:ext uri="{FF2B5EF4-FFF2-40B4-BE49-F238E27FC236}">
                <a16:creationId xmlns:a16="http://schemas.microsoft.com/office/drawing/2014/main" id="{1D16E693-6308-2F40-BFD5-3DF6B170D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3"/>
            <a:ext cx="12551033" cy="1440141"/>
          </a:xfrm>
          <a:prstGeom prst="rect">
            <a:avLst/>
          </a:prstGeom>
        </p:spPr>
      </p:pic>
      <p:pic>
        <p:nvPicPr>
          <p:cNvPr id="21" name="Bilde 9" descr="Et bilde som inneholder tegning&#10;&#10;Automatisk generert beskrivelse">
            <a:extLst>
              <a:ext uri="{FF2B5EF4-FFF2-40B4-BE49-F238E27FC236}">
                <a16:creationId xmlns:a16="http://schemas.microsoft.com/office/drawing/2014/main" id="{4BE4B4E6-FE24-DC45-8A18-F68C8A1888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pic>
        <p:nvPicPr>
          <p:cNvPr id="23" name="Bilde 15" descr="Et bilde som inneholder brevhode, blyant&#10;&#10;Automatisk generert beskrivelse">
            <a:extLst>
              <a:ext uri="{FF2B5EF4-FFF2-40B4-BE49-F238E27FC236}">
                <a16:creationId xmlns:a16="http://schemas.microsoft.com/office/drawing/2014/main" id="{11D2AFEA-2E2F-3F46-9FDB-CD11901C3F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2878" y="4674756"/>
            <a:ext cx="3564231" cy="2595914"/>
          </a:xfrm>
          <a:prstGeom prst="rect">
            <a:avLst/>
          </a:prstGeom>
        </p:spPr>
      </p:pic>
      <p:sp>
        <p:nvSpPr>
          <p:cNvPr id="24" name="Plassholder for tekst 3">
            <a:extLst>
              <a:ext uri="{FF2B5EF4-FFF2-40B4-BE49-F238E27FC236}">
                <a16:creationId xmlns:a16="http://schemas.microsoft.com/office/drawing/2014/main" id="{79F67BA3-B983-1C47-8236-AAA1392B46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817735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6">
            <a:extLst>
              <a:ext uri="{FF2B5EF4-FFF2-40B4-BE49-F238E27FC236}">
                <a16:creationId xmlns:a16="http://schemas.microsoft.com/office/drawing/2014/main" id="{45E9EE93-6964-4846-BA3D-C318C428F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3"/>
            <a:ext cx="12551033" cy="1440141"/>
          </a:xfrm>
          <a:prstGeom prst="rect">
            <a:avLst/>
          </a:prstGeom>
        </p:spPr>
      </p:pic>
      <p:sp>
        <p:nvSpPr>
          <p:cNvPr id="13" name="Rektangel 11">
            <a:extLst>
              <a:ext uri="{FF2B5EF4-FFF2-40B4-BE49-F238E27FC236}">
                <a16:creationId xmlns:a16="http://schemas.microsoft.com/office/drawing/2014/main" id="{91A8E206-7C53-CE49-BA41-D7AFCCEE17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pic>
        <p:nvPicPr>
          <p:cNvPr id="14" name="Bilde 16">
            <a:extLst>
              <a:ext uri="{FF2B5EF4-FFF2-40B4-BE49-F238E27FC236}">
                <a16:creationId xmlns:a16="http://schemas.microsoft.com/office/drawing/2014/main" id="{A5B80F6E-B28F-B24C-AFB4-C0039ABA0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517" y="6270701"/>
            <a:ext cx="12551033" cy="1440141"/>
          </a:xfrm>
          <a:prstGeom prst="rect">
            <a:avLst/>
          </a:prstGeom>
        </p:spPr>
      </p:pic>
      <p:pic>
        <p:nvPicPr>
          <p:cNvPr id="12" name="Bilde 12" descr="Et bilde som inneholder tegning&#10;&#10;Automatisk generert beskrivelse">
            <a:extLst>
              <a:ext uri="{FF2B5EF4-FFF2-40B4-BE49-F238E27FC236}">
                <a16:creationId xmlns:a16="http://schemas.microsoft.com/office/drawing/2014/main" id="{C25D54B3-30FC-834A-AABA-4DE462683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pic>
        <p:nvPicPr>
          <p:cNvPr id="19" name="Bilde 17" descr="Et bilde som inneholder brevhode, blyant&#10;&#10;Automatisk generert beskrivelse">
            <a:extLst>
              <a:ext uri="{FF2B5EF4-FFF2-40B4-BE49-F238E27FC236}">
                <a16:creationId xmlns:a16="http://schemas.microsoft.com/office/drawing/2014/main" id="{01BDC04A-D1CC-FF4E-B0E4-1091BBDA2B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2878" y="4674756"/>
            <a:ext cx="3564231" cy="2595914"/>
          </a:xfrm>
          <a:prstGeom prst="rect">
            <a:avLst/>
          </a:prstGeom>
        </p:spPr>
      </p:pic>
      <p:sp>
        <p:nvSpPr>
          <p:cNvPr id="20" name="Tittel 1">
            <a:extLst>
              <a:ext uri="{FF2B5EF4-FFF2-40B4-BE49-F238E27FC236}">
                <a16:creationId xmlns:a16="http://schemas.microsoft.com/office/drawing/2014/main" id="{4A048F35-EF7F-AD42-9D8A-3EBBD7390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9224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4CFDF336-833D-BD4E-92A0-BCCF1F05E7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89222" y="2476426"/>
            <a:ext cx="5533769" cy="239426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/>
              <a:t>Tekst kan settes inn her. Et par linjer med tekst er passe eller du kan sette inn punkter</a:t>
            </a:r>
          </a:p>
          <a:p>
            <a:pPr lvl="0"/>
            <a:endParaRPr lang="nb-NO" sz="120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/>
              <a:t>Tekst kan settes inn her. Et par linjer med tekst er passe eller du kan sette inn punkter</a:t>
            </a:r>
          </a:p>
        </p:txBody>
      </p:sp>
    </p:spTree>
    <p:extLst>
      <p:ext uri="{BB962C8B-B14F-4D97-AF65-F5344CB8AC3E}">
        <p14:creationId xmlns:p14="http://schemas.microsoft.com/office/powerpoint/2010/main" val="38740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_01">
  <p:cSld name="Tittel_0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6676569" y="0"/>
            <a:ext cx="3522381" cy="6858000"/>
          </a:xfrm>
          <a:custGeom>
            <a:avLst/>
            <a:gdLst/>
            <a:ahLst/>
            <a:cxnLst/>
            <a:rect l="l" t="t" r="r" b="b"/>
            <a:pathLst>
              <a:path w="3522381" h="6858000" extrusionOk="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-1" y="0"/>
            <a:ext cx="667656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7274144" y="1291772"/>
            <a:ext cx="4379976" cy="361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606E"/>
              </a:buClr>
              <a:buSzPts val="1800"/>
              <a:buNone/>
              <a:defRPr sz="1800">
                <a:solidFill>
                  <a:srgbClr val="B2606E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28" name="Google Shape;28;p4"/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9">
            <a:extLst>
              <a:ext uri="{FF2B5EF4-FFF2-40B4-BE49-F238E27FC236}">
                <a16:creationId xmlns:a16="http://schemas.microsoft.com/office/drawing/2014/main" id="{D6769516-98C0-0845-AB9A-78E1299B14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B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pic>
        <p:nvPicPr>
          <p:cNvPr id="32" name="Bilde 16" descr="Et bilde som inneholder kvinne, lys&#10;&#10;Automatisk generert beskrivelse">
            <a:extLst>
              <a:ext uri="{FF2B5EF4-FFF2-40B4-BE49-F238E27FC236}">
                <a16:creationId xmlns:a16="http://schemas.microsoft.com/office/drawing/2014/main" id="{9C04B4BF-0B63-D441-BBC1-061E93D440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823" y="6267549"/>
            <a:ext cx="12554464" cy="1440141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29" name="Bilde 18">
            <a:extLst>
              <a:ext uri="{FF2B5EF4-FFF2-40B4-BE49-F238E27FC236}">
                <a16:creationId xmlns:a16="http://schemas.microsoft.com/office/drawing/2014/main" id="{23AB5888-082C-C94F-8A2B-7A70ACDE13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66" y="4661912"/>
            <a:ext cx="3470159" cy="2649938"/>
          </a:xfrm>
          <a:prstGeom prst="rect">
            <a:avLst/>
          </a:prstGeom>
        </p:spPr>
      </p:pic>
      <p:pic>
        <p:nvPicPr>
          <p:cNvPr id="3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9B27ABE6-E95B-A845-8514-F94AF789E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33" name="Tittel 1">
            <a:extLst>
              <a:ext uri="{FF2B5EF4-FFF2-40B4-BE49-F238E27FC236}">
                <a16:creationId xmlns:a16="http://schemas.microsoft.com/office/drawing/2014/main" id="{BA9D8F5F-CE7B-4A48-943E-7CD2518EC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sp>
        <p:nvSpPr>
          <p:cNvPr id="34" name="Plassholder for tekst 3">
            <a:extLst>
              <a:ext uri="{FF2B5EF4-FFF2-40B4-BE49-F238E27FC236}">
                <a16:creationId xmlns:a16="http://schemas.microsoft.com/office/drawing/2014/main" id="{D617E5EE-D2C9-8B48-99E0-7F034308E74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1979927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e 11">
            <a:extLst>
              <a:ext uri="{FF2B5EF4-FFF2-40B4-BE49-F238E27FC236}">
                <a16:creationId xmlns:a16="http://schemas.microsoft.com/office/drawing/2014/main" id="{5350BB63-DF93-D64B-9D5F-0B857401D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6071" y="6272025"/>
            <a:ext cx="12562507" cy="1441824"/>
          </a:xfrm>
          <a:prstGeom prst="rect">
            <a:avLst/>
          </a:prstGeom>
        </p:spPr>
      </p:pic>
      <p:sp>
        <p:nvSpPr>
          <p:cNvPr id="21" name="Rektangel 9">
            <a:extLst>
              <a:ext uri="{FF2B5EF4-FFF2-40B4-BE49-F238E27FC236}">
                <a16:creationId xmlns:a16="http://schemas.microsoft.com/office/drawing/2014/main" id="{F0EB9045-416B-2147-85AF-B29EA9839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63CA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tittelstil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18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29366774-893F-1145-9BFD-3F26CDE050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9319" y="4655700"/>
            <a:ext cx="3499189" cy="2672108"/>
          </a:xfrm>
          <a:prstGeom prst="rect">
            <a:avLst/>
          </a:prstGeom>
        </p:spPr>
      </p:pic>
      <p:pic>
        <p:nvPicPr>
          <p:cNvPr id="19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966C1639-1BFD-CC48-9F3C-5880DB5F74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23" name="Tittel 1">
            <a:extLst>
              <a:ext uri="{FF2B5EF4-FFF2-40B4-BE49-F238E27FC236}">
                <a16:creationId xmlns:a16="http://schemas.microsoft.com/office/drawing/2014/main" id="{46613944-C384-C34F-83A8-71C68F0B4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sp>
        <p:nvSpPr>
          <p:cNvPr id="24" name="Plassholder for tekst 3">
            <a:extLst>
              <a:ext uri="{FF2B5EF4-FFF2-40B4-BE49-F238E27FC236}">
                <a16:creationId xmlns:a16="http://schemas.microsoft.com/office/drawing/2014/main" id="{8E11A25B-C291-6345-9241-CF0F9A4CE4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4076295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mat&#10;&#10;Automatisk generert beskrivelse">
            <a:extLst>
              <a:ext uri="{FF2B5EF4-FFF2-40B4-BE49-F238E27FC236}">
                <a16:creationId xmlns:a16="http://schemas.microsoft.com/office/drawing/2014/main" id="{697756DC-E386-D242-AA2C-F2CDCA220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9488" y="6266533"/>
            <a:ext cx="12530824" cy="144014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3E45000E-3491-A347-818E-C9FE8834D0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5C6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tittelstil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9" name="Bilde 9" descr="Et bilde som inneholder fly&#10;&#10;Automatisk generert beskrivelse">
            <a:extLst>
              <a:ext uri="{FF2B5EF4-FFF2-40B4-BE49-F238E27FC236}">
                <a16:creationId xmlns:a16="http://schemas.microsoft.com/office/drawing/2014/main" id="{E2098672-A036-E44E-9A83-6B813BF49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66" y="4655702"/>
            <a:ext cx="3518452" cy="2686817"/>
          </a:xfrm>
          <a:prstGeom prst="rect">
            <a:avLst/>
          </a:prstGeom>
        </p:spPr>
      </p:pic>
      <p:pic>
        <p:nvPicPr>
          <p:cNvPr id="14" name="Bilde 12" descr="Et bilde som inneholder tegning&#10;&#10;Automatisk generert beskrivelse">
            <a:extLst>
              <a:ext uri="{FF2B5EF4-FFF2-40B4-BE49-F238E27FC236}">
                <a16:creationId xmlns:a16="http://schemas.microsoft.com/office/drawing/2014/main" id="{5822B4C6-A610-1D4D-90B2-2D57593FEF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A1EB0274-623F-D545-846C-B955EF5C5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42AC124A-1585-BD48-97AD-10962A51E0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1140177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3" descr="Et bilde som inneholder bord, klokke&#10;&#10;Automatisk generert beskrivelse">
            <a:extLst>
              <a:ext uri="{FF2B5EF4-FFF2-40B4-BE49-F238E27FC236}">
                <a16:creationId xmlns:a16="http://schemas.microsoft.com/office/drawing/2014/main" id="{8F217FA8-424F-5940-A3FB-A27FD867C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369"/>
          <a:stretch/>
        </p:blipFill>
        <p:spPr>
          <a:xfrm>
            <a:off x="-288757" y="128336"/>
            <a:ext cx="12480758" cy="5994439"/>
          </a:xfrm>
          <a:prstGeom prst="rect">
            <a:avLst/>
          </a:prstGeom>
        </p:spPr>
      </p:pic>
      <p:pic>
        <p:nvPicPr>
          <p:cNvPr id="8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411E5C37-214F-EC4D-9791-318C296E8A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4131" y="5791411"/>
            <a:ext cx="1939323" cy="604838"/>
          </a:xfrm>
          <a:prstGeom prst="rect">
            <a:avLst/>
          </a:prstGeom>
        </p:spPr>
      </p:pic>
      <p:sp>
        <p:nvSpPr>
          <p:cNvPr id="9" name="Rektangel 11">
            <a:extLst>
              <a:ext uri="{FF2B5EF4-FFF2-40B4-BE49-F238E27FC236}">
                <a16:creationId xmlns:a16="http://schemas.microsoft.com/office/drawing/2014/main" id="{4D4822D6-B503-4E47-9549-E3EE7CB153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ED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B46D26ED-21B7-344D-936E-0EE9B2620039}"/>
              </a:ext>
            </a:extLst>
          </p:cNvPr>
          <p:cNvSpPr txBox="1">
            <a:spLocks/>
          </p:cNvSpPr>
          <p:nvPr userDrawn="1"/>
        </p:nvSpPr>
        <p:spPr>
          <a:xfrm>
            <a:off x="5350477" y="2831366"/>
            <a:ext cx="5533769" cy="6883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100" b="1"/>
              <a:t>Med blikk for alle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D369AC6-F0F6-C840-BD21-42576ACC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31" y="5707913"/>
            <a:ext cx="8731060" cy="688336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49406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7">
            <a:extLst>
              <a:ext uri="{FF2B5EF4-FFF2-40B4-BE49-F238E27FC236}">
                <a16:creationId xmlns:a16="http://schemas.microsoft.com/office/drawing/2014/main" id="{6EA17C01-F98E-4940-BBB8-D98A910F28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ED5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/>
              <a:t>tittelstil</a:t>
            </a:r>
          </a:p>
        </p:txBody>
      </p:sp>
      <p:pic>
        <p:nvPicPr>
          <p:cNvPr id="19" name="Bilde 13">
            <a:extLst>
              <a:ext uri="{FF2B5EF4-FFF2-40B4-BE49-F238E27FC236}">
                <a16:creationId xmlns:a16="http://schemas.microsoft.com/office/drawing/2014/main" id="{0D8AE2DE-5E16-4F40-8472-71596B6AF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286" y="6272868"/>
            <a:ext cx="12533519" cy="1440141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83AED7A-BBBC-1E40-80BF-7969256B4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112427"/>
            <a:ext cx="4881562" cy="514191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en-NO"/>
          </a:p>
        </p:txBody>
      </p:sp>
      <p:pic>
        <p:nvPicPr>
          <p:cNvPr id="10" name="Bilde 12">
            <a:extLst>
              <a:ext uri="{FF2B5EF4-FFF2-40B4-BE49-F238E27FC236}">
                <a16:creationId xmlns:a16="http://schemas.microsoft.com/office/drawing/2014/main" id="{F5AAB96D-B0BD-A349-B7DD-C4558815C5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66" y="4655702"/>
            <a:ext cx="3494503" cy="2668529"/>
          </a:xfrm>
          <a:prstGeom prst="rect">
            <a:avLst/>
          </a:prstGeom>
        </p:spPr>
      </p:pic>
      <p:pic>
        <p:nvPicPr>
          <p:cNvPr id="17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C1C1DDF-4825-654F-9201-06B6606639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259" y="392729"/>
            <a:ext cx="1520964" cy="474360"/>
          </a:xfrm>
          <a:prstGeom prst="rect">
            <a:avLst/>
          </a:prstGeom>
        </p:spPr>
      </p:pic>
      <p:sp>
        <p:nvSpPr>
          <p:cNvPr id="22" name="Tittel 1">
            <a:extLst>
              <a:ext uri="{FF2B5EF4-FFF2-40B4-BE49-F238E27FC236}">
                <a16:creationId xmlns:a16="http://schemas.microsoft.com/office/drawing/2014/main" id="{4776027D-5D0D-C64E-BBF7-966D9EB65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8189" y="1522206"/>
            <a:ext cx="5533769" cy="68833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b-NO"/>
              <a:t>HER KOMMER HEADING</a:t>
            </a:r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186E978A-A2E7-7440-9A07-0D99410D712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8188" y="2461278"/>
            <a:ext cx="3932237" cy="2874518"/>
          </a:xfrm>
        </p:spPr>
        <p:txBody>
          <a:bodyPr>
            <a:normAutofit/>
          </a:bodyPr>
          <a:lstStyle>
            <a:lvl1pPr marL="257175" marR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aseline="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lvl="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  <a:p>
            <a:pPr marL="257175" marR="0" lvl="0" indent="-257175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/>
              <a:t>Her kommer tekst</a:t>
            </a:r>
          </a:p>
        </p:txBody>
      </p:sp>
    </p:spTree>
    <p:extLst>
      <p:ext uri="{BB962C8B-B14F-4D97-AF65-F5344CB8AC3E}">
        <p14:creationId xmlns:p14="http://schemas.microsoft.com/office/powerpoint/2010/main" val="4218775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0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35" name="Google Shape;35;p5"/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rgbClr val="8A43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/>
          <p:nvPr/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33186" y="1825625"/>
            <a:ext cx="1081586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_02">
  <p:cSld name="Tittel_0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5512953" y="0"/>
            <a:ext cx="3522381" cy="6858000"/>
          </a:xfrm>
          <a:custGeom>
            <a:avLst/>
            <a:gdLst/>
            <a:ahLst/>
            <a:cxnLst/>
            <a:rect l="l" t="t" r="r" b="b"/>
            <a:pathLst>
              <a:path w="3522381" h="6858000" extrusionOk="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-1" y="0"/>
            <a:ext cx="5504688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7274144" y="1291772"/>
            <a:ext cx="4379976" cy="361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606E"/>
              </a:buClr>
              <a:buSzPts val="1800"/>
              <a:buNone/>
              <a:defRPr sz="1800">
                <a:solidFill>
                  <a:srgbClr val="B2606E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Innhold_2-kolonne">
  <p:cSld name="01 Innhold_2-kolonn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>
            <a:spLocks noGrp="1"/>
          </p:cNvSpPr>
          <p:nvPr>
            <p:ph type="pic" idx="2"/>
          </p:nvPr>
        </p:nvSpPr>
        <p:spPr>
          <a:xfrm>
            <a:off x="6836125" y="0"/>
            <a:ext cx="53558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386558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47700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1906451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5"/>
          </p:nvPr>
        </p:nvSpPr>
        <p:spPr>
          <a:xfrm>
            <a:off x="5645309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Innhold_3-kolonne">
  <p:cSld name="02 Innhold_3-kolonn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888842" y="2717803"/>
            <a:ext cx="23774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None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647700" y="2717803"/>
            <a:ext cx="23774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None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Corbel"/>
              <a:buNone/>
              <a:defRPr sz="24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1562100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None/>
              <a:defRPr sz="14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5"/>
          </p:nvPr>
        </p:nvSpPr>
        <p:spPr>
          <a:xfrm>
            <a:off x="4803242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None/>
              <a:defRPr sz="14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6"/>
          </p:nvPr>
        </p:nvSpPr>
        <p:spPr>
          <a:xfrm>
            <a:off x="7129985" y="2717803"/>
            <a:ext cx="23774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None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7"/>
          </p:nvPr>
        </p:nvSpPr>
        <p:spPr>
          <a:xfrm>
            <a:off x="8044385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None/>
              <a:defRPr sz="14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Innhold_2-kolonne, loddrett">
  <p:cSld name="03 Innhold_2-kolonne, loddret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1809750" y="1847927"/>
            <a:ext cx="7315200" cy="146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Char char="•"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Corbel"/>
              <a:buNone/>
              <a:defRPr sz="24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3"/>
          </p:nvPr>
        </p:nvSpPr>
        <p:spPr>
          <a:xfrm>
            <a:off x="647700" y="2304413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None/>
              <a:defRPr sz="14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4"/>
          </p:nvPr>
        </p:nvSpPr>
        <p:spPr>
          <a:xfrm>
            <a:off x="1809750" y="4048520"/>
            <a:ext cx="7315200" cy="146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Char char="•"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5"/>
          </p:nvPr>
        </p:nvSpPr>
        <p:spPr>
          <a:xfrm>
            <a:off x="647700" y="4505006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None/>
              <a:defRPr sz="14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Innhold_1-kolonne">
  <p:cSld name="04 Innhold_1-kolonn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1562100" y="1733627"/>
            <a:ext cx="2438400" cy="424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Char char="•"/>
              <a:defRPr sz="1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Corbel"/>
              <a:buNone/>
              <a:defRPr sz="24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3"/>
          </p:nvPr>
        </p:nvSpPr>
        <p:spPr>
          <a:xfrm>
            <a:off x="647700" y="1733627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400"/>
              <a:buNone/>
              <a:defRPr sz="14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6">
            <a:extLst>
              <a:ext uri="{FF2B5EF4-FFF2-40B4-BE49-F238E27FC236}">
                <a16:creationId xmlns:a16="http://schemas.microsoft.com/office/drawing/2014/main" id="{4DAA4BF3-278C-1648-9492-F2228A965D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pic>
        <p:nvPicPr>
          <p:cNvPr id="15" name="Bilde 8">
            <a:extLst>
              <a:ext uri="{FF2B5EF4-FFF2-40B4-BE49-F238E27FC236}">
                <a16:creationId xmlns:a16="http://schemas.microsoft.com/office/drawing/2014/main" id="{CC7FB25A-78F4-D040-B7E2-A498684895C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79517" y="6270701"/>
            <a:ext cx="12551033" cy="1440141"/>
          </a:xfrm>
          <a:prstGeom prst="rect">
            <a:avLst/>
          </a:prstGeom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C1E17732-7757-DE42-B926-07321CCB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  <a:endParaRPr lang="en-NO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3EB1A4A-936A-7C46-906F-270CEB4DE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5298"/>
            <a:ext cx="10515600" cy="437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en-NO"/>
          </a:p>
        </p:txBody>
      </p:sp>
      <p:pic>
        <p:nvPicPr>
          <p:cNvPr id="7" name="Bilde 15" descr="Et bilde som inneholder brevhode, blyant&#10;&#10;Automatisk generert beskrivelse">
            <a:extLst>
              <a:ext uri="{FF2B5EF4-FFF2-40B4-BE49-F238E27FC236}">
                <a16:creationId xmlns:a16="http://schemas.microsoft.com/office/drawing/2014/main" id="{7B58F5C4-DC0B-DE47-A958-6D419FF14F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72878" y="4674756"/>
            <a:ext cx="3564231" cy="25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5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6">
            <a:extLst>
              <a:ext uri="{FF2B5EF4-FFF2-40B4-BE49-F238E27FC236}">
                <a16:creationId xmlns:a16="http://schemas.microsoft.com/office/drawing/2014/main" id="{4DAA4BF3-278C-1648-9492-F2228A965D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99A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tittelstil</a:t>
            </a:r>
          </a:p>
        </p:txBody>
      </p:sp>
      <p:pic>
        <p:nvPicPr>
          <p:cNvPr id="15" name="Bilde 8">
            <a:extLst>
              <a:ext uri="{FF2B5EF4-FFF2-40B4-BE49-F238E27FC236}">
                <a16:creationId xmlns:a16="http://schemas.microsoft.com/office/drawing/2014/main" id="{CC7FB25A-78F4-D040-B7E2-A498684895C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79517" y="6270701"/>
            <a:ext cx="12551033" cy="1440141"/>
          </a:xfrm>
          <a:prstGeom prst="rect">
            <a:avLst/>
          </a:prstGeom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C1E17732-7757-DE42-B926-07321CCB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3EB1A4A-936A-7C46-906F-270CEB4DE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5298"/>
            <a:ext cx="10515600" cy="437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pic>
        <p:nvPicPr>
          <p:cNvPr id="7" name="Bilde 15" descr="Et bilde som inneholder brevhode, blyant&#10;&#10;Automatisk generert beskrivelse">
            <a:extLst>
              <a:ext uri="{FF2B5EF4-FFF2-40B4-BE49-F238E27FC236}">
                <a16:creationId xmlns:a16="http://schemas.microsoft.com/office/drawing/2014/main" id="{7B58F5C4-DC0B-DE47-A958-6D419FF14F1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72878" y="4674756"/>
            <a:ext cx="3564231" cy="25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DynamicContent/Documents/523-orre-Handlingsplan-trygt-og-godt-l%C3%A6ringsmilj%C3%B8-a6dffbce-066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orr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kleppskolene.sharepoint.com/:v:/r/sites/2108Orreskule/Delte%20dokumenter/Medierfiler/Felles/240828%20-%20Nybygget/video-20240828-064436-ddc9ce91.mov?csf=1&amp;web=1&amp;e=kfOAT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 descr="tittel"/>
          <p:cNvSpPr txBox="1">
            <a:spLocks noGrp="1"/>
          </p:cNvSpPr>
          <p:nvPr>
            <p:ph type="ctrTitle"/>
          </p:nvPr>
        </p:nvSpPr>
        <p:spPr>
          <a:xfrm>
            <a:off x="7274144" y="1291772"/>
            <a:ext cx="4379976" cy="361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nb-NO"/>
              <a:t>Foreldremøte Orre skule </a:t>
            </a:r>
            <a:br>
              <a:rPr lang="nb-NO"/>
            </a:br>
            <a:endParaRPr/>
          </a:p>
        </p:txBody>
      </p:sp>
      <p:sp>
        <p:nvSpPr>
          <p:cNvPr id="181" name="Google Shape;181;p24" descr="undertittel"/>
          <p:cNvSpPr txBox="1"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114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</a:pPr>
            <a:r>
              <a:rPr lang="nb-NO" err="1"/>
              <a:t>Skuleåret</a:t>
            </a:r>
            <a:r>
              <a:rPr lang="nb-NO"/>
              <a:t> 2024-2025</a:t>
            </a:r>
            <a:endParaRPr/>
          </a:p>
        </p:txBody>
      </p:sp>
      <p:pic>
        <p:nvPicPr>
          <p:cNvPr id="182" name="Google Shape;182;p24" descr="Tre personer som sitter ved et piknikbor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667656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24"/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84" name="Google Shape;184;p24"/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/>
              <a:ahLst/>
              <a:cxnLst/>
              <a:rect l="l" t="t" r="r" b="b"/>
              <a:pathLst>
                <a:path w="6208649" h="6858000" extrusionOk="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2F2F2">
                <a:alpha val="55686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F9EA53-D1C4-17AF-CD67-D1B19121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1170" y="1157469"/>
            <a:ext cx="9375493" cy="37132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endParaRPr lang="nb-NO" sz="3000"/>
          </a:p>
          <a:p>
            <a:pPr algn="ctr"/>
            <a:endParaRPr lang="nb-NO" sz="3000"/>
          </a:p>
          <a:p>
            <a:pPr algn="ctr"/>
            <a:r>
              <a:rPr lang="nb-NO" sz="3000">
                <a:latin typeface="Calibri"/>
                <a:ea typeface="Calibri"/>
                <a:cs typeface="Calibri"/>
              </a:rPr>
              <a:t>Me ser fram til å samarbeida med dykk alle for å </a:t>
            </a:r>
            <a:r>
              <a:rPr lang="nb-NO" sz="3000" err="1">
                <a:latin typeface="Calibri"/>
                <a:ea typeface="Calibri"/>
                <a:cs typeface="Calibri"/>
              </a:rPr>
              <a:t>saman</a:t>
            </a:r>
            <a:r>
              <a:rPr lang="nb-NO" sz="3000">
                <a:latin typeface="Calibri"/>
                <a:ea typeface="Calibri"/>
                <a:cs typeface="Calibri"/>
              </a:rPr>
              <a:t> skapa trygt og </a:t>
            </a:r>
            <a:r>
              <a:rPr lang="nb-NO" sz="3000" err="1">
                <a:latin typeface="Calibri"/>
                <a:ea typeface="Calibri"/>
                <a:cs typeface="Calibri"/>
              </a:rPr>
              <a:t>utviklande</a:t>
            </a:r>
            <a:r>
              <a:rPr lang="nb-NO" sz="3000">
                <a:latin typeface="Calibri"/>
                <a:ea typeface="Calibri"/>
                <a:cs typeface="Calibri"/>
              </a:rPr>
              <a:t> </a:t>
            </a:r>
            <a:r>
              <a:rPr lang="nb-NO" sz="3000" err="1">
                <a:latin typeface="Calibri"/>
                <a:ea typeface="Calibri"/>
                <a:cs typeface="Calibri"/>
              </a:rPr>
              <a:t>skulemiljø</a:t>
            </a:r>
            <a:r>
              <a:rPr lang="nb-NO" sz="3000">
                <a:latin typeface="Calibri"/>
                <a:ea typeface="Calibri"/>
                <a:cs typeface="Calibri"/>
              </a:rPr>
              <a:t> for alle!</a:t>
            </a:r>
          </a:p>
          <a:p>
            <a:pPr algn="ctr"/>
            <a:endParaRPr lang="nb-NO" sz="3000"/>
          </a:p>
          <a:p>
            <a:pPr algn="ctr"/>
            <a:endParaRPr lang="nb-NO" sz="3000"/>
          </a:p>
          <a:p>
            <a:pPr algn="ctr"/>
            <a:r>
              <a:rPr lang="nb-NO" sz="3000">
                <a:latin typeface="Calibri"/>
                <a:ea typeface="Calibri"/>
                <a:cs typeface="Calibri"/>
              </a:rPr>
              <a:t>Hilsen </a:t>
            </a:r>
            <a:r>
              <a:rPr lang="nb-NO" sz="3000" err="1">
                <a:latin typeface="Calibri"/>
                <a:ea typeface="Calibri"/>
                <a:cs typeface="Calibri"/>
              </a:rPr>
              <a:t>lærarar</a:t>
            </a:r>
            <a:r>
              <a:rPr lang="nb-NO" sz="3000">
                <a:latin typeface="Calibri"/>
                <a:ea typeface="Calibri"/>
                <a:cs typeface="Calibri"/>
              </a:rPr>
              <a:t> og tilsette, </a:t>
            </a:r>
            <a:r>
              <a:rPr lang="nb-NO" sz="3000" err="1">
                <a:latin typeface="Calibri"/>
                <a:ea typeface="Calibri"/>
                <a:cs typeface="Calibri"/>
              </a:rPr>
              <a:t>skuleleiarar</a:t>
            </a:r>
            <a:r>
              <a:rPr lang="nb-NO" sz="3000">
                <a:latin typeface="Calibri"/>
                <a:ea typeface="Calibri"/>
                <a:cs typeface="Calibri"/>
              </a:rPr>
              <a:t>/rektor, </a:t>
            </a:r>
            <a:r>
              <a:rPr lang="nb-NO" sz="3000" err="1">
                <a:latin typeface="Calibri"/>
                <a:ea typeface="Calibri"/>
                <a:cs typeface="Calibri"/>
              </a:rPr>
              <a:t>skulesjef</a:t>
            </a:r>
            <a:endParaRPr lang="nb-NO" sz="3000">
              <a:latin typeface="Calibri"/>
              <a:ea typeface="Calibri"/>
              <a:cs typeface="Calibri"/>
            </a:endParaRPr>
          </a:p>
          <a:p>
            <a:pPr algn="ctr"/>
            <a:endParaRPr lang="nb-NO" sz="3000"/>
          </a:p>
          <a:p>
            <a:pPr algn="ctr"/>
            <a:r>
              <a:rPr lang="nb-NO" sz="3000">
                <a:latin typeface="Calibri"/>
                <a:ea typeface="Calibri"/>
                <a:cs typeface="Calibri"/>
              </a:rPr>
              <a:t>August 2024</a:t>
            </a:r>
          </a:p>
        </p:txBody>
      </p:sp>
    </p:spTree>
    <p:extLst>
      <p:ext uri="{BB962C8B-B14F-4D97-AF65-F5344CB8AC3E}">
        <p14:creationId xmlns:p14="http://schemas.microsoft.com/office/powerpoint/2010/main" val="7938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594AF-3A1A-D932-1DD5-11917700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Forventingsplakat Orre skule (etb.2020 i samarbeid skule-heim)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A273BA-0929-C293-2A2D-7AA5CEA6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338633" y="3962621"/>
            <a:ext cx="2342773" cy="679739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B7E84EB-0311-680D-10D4-271F1438AF7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01600" indent="0" fontAlgn="base">
              <a:buNone/>
            </a:pPr>
            <a:endParaRPr lang="nn-NO" sz="4000" b="0" i="0" baseline="3000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algn="l"/>
            <a:r>
              <a:rPr lang="nb-NO" sz="4000" baseline="30000">
                <a:solidFill>
                  <a:srgbClr val="000000"/>
                </a:solidFill>
                <a:highlight>
                  <a:srgbClr val="FFFFFF"/>
                </a:highlight>
              </a:rPr>
              <a:t>"Helikopter-perspektivet"</a:t>
            </a:r>
          </a:p>
          <a:p>
            <a:r>
              <a:rPr lang="nb-NO" sz="4000" baseline="30000">
                <a:solidFill>
                  <a:srgbClr val="000000"/>
                </a:solidFill>
                <a:highlight>
                  <a:srgbClr val="FFFFFF"/>
                </a:highlight>
              </a:rPr>
              <a:t>Barn er forskjellige </a:t>
            </a:r>
          </a:p>
        </p:txBody>
      </p:sp>
      <p:pic>
        <p:nvPicPr>
          <p:cNvPr id="1026" name="Picture 2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11928B37-5FC8-8669-0C7F-13DF2C98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332005"/>
            <a:ext cx="4428504" cy="29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0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A0B571-4CEF-788E-6801-6A1C4BEB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Trygt og godt </a:t>
            </a:r>
            <a:r>
              <a:rPr lang="nb-NO" err="1"/>
              <a:t>skulemiljø</a:t>
            </a:r>
            <a:r>
              <a:rPr lang="nb-NO"/>
              <a:t> kapittel 12</a:t>
            </a:r>
          </a:p>
        </p:txBody>
      </p:sp>
    </p:spTree>
    <p:extLst>
      <p:ext uri="{BB962C8B-B14F-4D97-AF65-F5344CB8AC3E}">
        <p14:creationId xmlns:p14="http://schemas.microsoft.com/office/powerpoint/2010/main" val="20698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rbel"/>
              <a:buNone/>
            </a:pPr>
            <a:endParaRPr b="1"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633186" y="1825625"/>
            <a:ext cx="1081586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b="1"/>
              <a:t>Lovverket kapittel </a:t>
            </a:r>
            <a:r>
              <a:rPr lang="nb-NO" b="1"/>
              <a:t>12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b-NO"/>
              <a:t>12-4</a:t>
            </a:r>
            <a:r>
              <a:rPr lang="no-NO"/>
              <a:t>: </a:t>
            </a:r>
            <a:r>
              <a:rPr lang="nb-NO"/>
              <a:t>Plikt til å sikre </a:t>
            </a:r>
            <a:r>
              <a:rPr lang="nb-NO" err="1"/>
              <a:t>eit</a:t>
            </a:r>
            <a:r>
              <a:rPr lang="nb-NO"/>
              <a:t> trygt og godt psykososialt skolemiljø (aktivitetsplikt og dokumentasjonsplikt)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b="1"/>
              <a:t>Handlingsplan v/</a:t>
            </a:r>
            <a:r>
              <a:rPr lang="nb-NO" b="1"/>
              <a:t>Orre</a:t>
            </a:r>
            <a:r>
              <a:rPr lang="no-NO" b="1"/>
              <a:t> </a:t>
            </a:r>
            <a:r>
              <a:rPr lang="no-NO"/>
              <a:t>for Trygt, godt og inkluderende læringsmiljø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Intranett og hjemmesiden: </a:t>
            </a:r>
            <a:endParaRPr lang="nb-NO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n-NO">
                <a:hlinkClick r:id="rId3"/>
              </a:rPr>
              <a:t>Handlingsplan, trygt og godt skulemiljø Orre skule (minskole.no)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1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o-NO" b="1"/>
              <a:t>Aktivitetsplan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26054A-FC58-06D6-38D8-49C3FBD2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Delpliktene </a:t>
            </a:r>
            <a:br>
              <a:rPr lang="nb-NO"/>
            </a:br>
            <a:r>
              <a:rPr lang="nb-NO"/>
              <a:t>Drøfting og planverk i ansattgruppa </a:t>
            </a:r>
            <a:br>
              <a:rPr lang="nb-NO" b="1"/>
            </a:b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05355D-D1BE-CCD5-C389-9944D686D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Hva legger vi konkret i delpliktene? </a:t>
            </a:r>
          </a:p>
          <a:p>
            <a:pPr marL="628650" indent="-514350">
              <a:buAutoNum type="arabicParenR"/>
            </a:pPr>
            <a:r>
              <a:rPr lang="nb-NO"/>
              <a:t>Følge med og fange opp</a:t>
            </a:r>
          </a:p>
          <a:p>
            <a:pPr marL="628650" indent="-514350">
              <a:buAutoNum type="arabicParenR"/>
            </a:pPr>
            <a:r>
              <a:rPr lang="nb-NO"/>
              <a:t>Gripe direkte inn</a:t>
            </a:r>
          </a:p>
          <a:p>
            <a:pPr marL="628650" indent="-514350">
              <a:buAutoNum type="arabicParenR"/>
            </a:pPr>
            <a:r>
              <a:rPr lang="nb-NO"/>
              <a:t>Varsle</a:t>
            </a:r>
          </a:p>
          <a:p>
            <a:pPr marL="628650" indent="-514350">
              <a:buAutoNum type="arabicParenR"/>
            </a:pPr>
            <a:r>
              <a:rPr lang="nb-NO"/>
              <a:t>Undersøke </a:t>
            </a:r>
          </a:p>
          <a:p>
            <a:pPr marL="628650" indent="-514350">
              <a:buAutoNum type="arabicParenR"/>
            </a:pPr>
            <a:r>
              <a:rPr lang="nb-NO"/>
              <a:t>Sette inn tiltak og evaluere</a:t>
            </a:r>
          </a:p>
          <a:p>
            <a:pPr marL="628650" indent="-514350">
              <a:buAutoNum type="arabicParenR"/>
            </a:pPr>
            <a:endParaRPr lang="nb-NO" b="1"/>
          </a:p>
          <a:p>
            <a:pPr marL="628650" indent="-514350">
              <a:buAutoNum type="arabicParenR"/>
            </a:pPr>
            <a:endParaRPr lang="nb-NO" b="1"/>
          </a:p>
          <a:p>
            <a:pPr marL="628650" indent="-514350">
              <a:buAutoNum type="arabicParenR"/>
            </a:pPr>
            <a:endParaRPr lang="nb-NO" b="1"/>
          </a:p>
        </p:txBody>
      </p:sp>
    </p:spTree>
    <p:extLst>
      <p:ext uri="{BB962C8B-B14F-4D97-AF65-F5344CB8AC3E}">
        <p14:creationId xmlns:p14="http://schemas.microsoft.com/office/powerpoint/2010/main" val="89142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5840" y="68263"/>
            <a:ext cx="9500319" cy="67214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A1FF79-5914-6B45-A3A9-7C924290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63599D7-4ED6-91E5-89C0-E00749384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nb-NO" sz="2800"/>
              <a:t>Tiltak på gruppenivå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endParaRPr lang="nb-NO"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nb-NO" sz="2800"/>
              <a:t>Det finst også individsaker/mobbesaker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endParaRPr lang="nb-NO"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nb-NO" sz="2800"/>
              <a:t>Forskning viser at foreldre </a:t>
            </a:r>
            <a:r>
              <a:rPr lang="nb-NO" sz="2800" b="1" u="sng"/>
              <a:t>må</a:t>
            </a:r>
            <a:r>
              <a:rPr lang="nb-NO" sz="2800"/>
              <a:t> involveres i mobbesaker</a:t>
            </a:r>
          </a:p>
          <a:p>
            <a:pPr marL="11430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88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1E663F7-251B-198D-92BC-0F6F52E8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" y="-2833"/>
            <a:ext cx="12190581" cy="68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0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8A4A69E-0C9D-4B74-BF8C-80B0D725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614537"/>
            <a:ext cx="4881562" cy="2111275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D8F2A3B-041F-4E3A-A40D-05A36116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189" y="711045"/>
            <a:ext cx="5533769" cy="688335"/>
          </a:xfrm>
        </p:spPr>
        <p:txBody>
          <a:bodyPr anchor="ctr">
            <a:normAutofit/>
          </a:bodyPr>
          <a:lstStyle/>
          <a:p>
            <a:r>
              <a:rPr lang="nn-NO" b="1"/>
              <a:t>Mobbeknapp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F4D87D-77FF-443B-AB67-AC9ECED92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8188" y="1404311"/>
            <a:ext cx="6107624" cy="393148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800"/>
              <a:t>«Knapp» på skulen sin </a:t>
            </a:r>
            <a:r>
              <a:rPr lang="nn-NO" sz="2800">
                <a:hlinkClick r:id="rId3"/>
              </a:rPr>
              <a:t>heimeside</a:t>
            </a:r>
            <a:endParaRPr lang="nn-NO" sz="280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2800"/>
              <a:t>Sender melding direkte til rektor om mobbing. Systematisk oppfølging av saka</a:t>
            </a:r>
          </a:p>
          <a:p>
            <a:pPr marL="285750" indent="-285750">
              <a:spcAft>
                <a:spcPts val="600"/>
              </a:spcAft>
            </a:pPr>
            <a:r>
              <a:rPr lang="nn-NO" sz="3200" b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Hugs: sakar vil oppstå, men saman løyser vi dei. De som foreldre må snakka opp skulen og det gode arbeidet skulens tilsette gjer! </a:t>
            </a:r>
            <a:endParaRPr lang="nn-NO" sz="2400" b="1">
              <a:solidFill>
                <a:srgbClr val="0070C0"/>
              </a:solidFill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nn-NO" sz="12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4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ctrTitle"/>
          </p:nvPr>
        </p:nvSpPr>
        <p:spPr>
          <a:xfrm>
            <a:off x="7274144" y="1291772"/>
            <a:ext cx="4379976" cy="361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nb-NO"/>
              <a:t>Orre-Diamanten</a:t>
            </a: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o-NO" b="1">
                <a:solidFill>
                  <a:schemeClr val="dk1"/>
                </a:solidFill>
              </a:rPr>
              <a:t>For e</a:t>
            </a:r>
            <a:r>
              <a:rPr lang="nb-NO" b="1">
                <a:solidFill>
                  <a:schemeClr val="dk1"/>
                </a:solidFill>
              </a:rPr>
              <a:t>i</a:t>
            </a:r>
            <a:r>
              <a:rPr lang="no-NO" b="1">
                <a:solidFill>
                  <a:schemeClr val="dk1"/>
                </a:solidFill>
              </a:rPr>
              <a:t>t forutsigbart og godt læringsmiljø</a:t>
            </a:r>
            <a:endParaRPr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437891C-498B-87E3-6D6E-739B92ACA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1" y="0"/>
            <a:ext cx="4920670" cy="6858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A74FD7E-7CDD-D81B-9354-DEF9BC5EFA22}"/>
              </a:ext>
            </a:extLst>
          </p:cNvPr>
          <p:cNvSpPr txBox="1"/>
          <p:nvPr/>
        </p:nvSpPr>
        <p:spPr>
          <a:xfrm>
            <a:off x="7156174" y="429370"/>
            <a:ext cx="4063116" cy="36379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  <a:tabLst/>
              <a:defRPr/>
            </a:pPr>
            <a:r>
              <a:rPr kumimoji="0" lang="nb-N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Når ansatte går i takt og fremstår autoritative, med samme forståing og utøving av </a:t>
            </a:r>
            <a:r>
              <a:rPr kumimoji="0" lang="nb-NO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skulen</a:t>
            </a:r>
            <a:r>
              <a:rPr kumimoji="0" lang="nb-N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sine </a:t>
            </a:r>
            <a:r>
              <a:rPr kumimoji="0" lang="nb-NO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reglar</a:t>
            </a:r>
            <a:r>
              <a:rPr kumimoji="0" lang="nb-N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og </a:t>
            </a:r>
            <a:r>
              <a:rPr kumimoji="0" lang="nb-NO" sz="3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rutinar</a:t>
            </a:r>
            <a:r>
              <a:rPr kumimoji="0" lang="nb-N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så vil vi få gode læringsmiljø</a:t>
            </a:r>
            <a:endParaRPr lang="nb-NO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1A789253-761E-2DC9-699F-B16C00203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457200" indent="-342900" fontAlgn="base">
              <a:buClr>
                <a:srgbClr val="000000"/>
              </a:buClr>
              <a:buSzPts val="1800"/>
              <a:defRPr/>
            </a:pPr>
            <a:r>
              <a:rPr kumimoji="0" lang="nn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Velkommen og presentasjon</a:t>
            </a:r>
            <a:endParaRPr lang="nb-NO" dirty="0">
              <a:sym typeface="Calibri"/>
            </a:endParaRPr>
          </a:p>
          <a:p>
            <a:pPr marL="457200" indent="-342900">
              <a:buClr>
                <a:srgbClr val="000000"/>
              </a:buClr>
              <a:buSzPts val="1800"/>
              <a:defRPr/>
            </a:pPr>
            <a:r>
              <a:rPr lang="nn-NO" sz="2400" kern="0" dirty="0">
                <a:highlight>
                  <a:srgbClr val="FFFFFF"/>
                </a:highlight>
                <a:ea typeface="Calibri"/>
                <a:cs typeface="Calibri"/>
              </a:rPr>
              <a:t>Helsesjukepleiar</a:t>
            </a:r>
          </a:p>
          <a:p>
            <a:pPr marL="4572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Skule-heim </a:t>
            </a:r>
            <a:endParaRPr lang="nn-N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Forventningsplakat </a:t>
            </a:r>
            <a:endParaRPr lang="nn-N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Kapittel 12 Trygt og godt skulemiljø </a:t>
            </a:r>
            <a:endParaRPr lang="nn-N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Orre-Diamanten </a:t>
            </a:r>
            <a:endParaRPr lang="nn-N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/>
              <a:ea typeface="Calibri"/>
              <a:cs typeface="Calibri"/>
            </a:endParaRPr>
          </a:p>
          <a:p>
            <a:pPr marL="4572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nn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Diverse </a:t>
            </a:r>
            <a:r>
              <a:rPr lang="nn-NO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forventningar</a:t>
            </a:r>
            <a:r>
              <a:rPr kumimoji="0" lang="nn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nn-N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/>
              <a:ea typeface="Calibri"/>
              <a:cs typeface="Calibri"/>
            </a:endParaRPr>
          </a:p>
          <a:p>
            <a:pPr marL="457200" indent="-342900" fontAlgn="base">
              <a:buClr>
                <a:srgbClr val="000000"/>
              </a:buClr>
              <a:buSzPts val="1800"/>
              <a:defRPr/>
            </a:pPr>
            <a:r>
              <a:rPr lang="nn-NO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Kort informasjon</a:t>
            </a:r>
            <a:r>
              <a:rPr kumimoji="0" lang="nn-N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 om val av FAU og klassekontakt </a:t>
            </a:r>
            <a:endParaRPr lang="nn-N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/>
              <a:ea typeface="Calibri"/>
              <a:cs typeface="Calibri"/>
            </a:endParaRPr>
          </a:p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6FCBBAE-73FB-E628-7D6F-E0334E60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/>
              <a:t>Agenda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996AD6-16DB-38A6-3AC1-66263F62C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25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F4A34AB2-9279-9B92-649D-9D70B4B412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825266"/>
            <a:ext cx="11026723" cy="4429074"/>
          </a:xfrm>
        </p:spPr>
        <p:txBody>
          <a:bodyPr>
            <a:normAutofit/>
          </a:bodyPr>
          <a:lstStyle/>
          <a:p>
            <a:r>
              <a:rPr lang="nn-NO" sz="3000"/>
              <a:t>Hugs å melde inn fråvær innan 08.00 (skule og SFO)</a:t>
            </a:r>
            <a:endParaRPr lang="nn-NO" sz="3000">
              <a:ea typeface="Calibri"/>
              <a:cs typeface="Calibri"/>
            </a:endParaRPr>
          </a:p>
          <a:p>
            <a:r>
              <a:rPr lang="nn-NO" sz="3000"/>
              <a:t>Gje beskjed dersom barnet ikkje returnerer etter avtale hos f.eks. lege og tannlege</a:t>
            </a:r>
            <a:endParaRPr lang="nn-NO" sz="3000">
              <a:ea typeface="Calibri"/>
              <a:cs typeface="Calibri"/>
            </a:endParaRPr>
          </a:p>
          <a:p>
            <a:r>
              <a:rPr lang="nn-NO" sz="3000"/>
              <a:t>Barn må eta frukost</a:t>
            </a:r>
            <a:endParaRPr lang="nn-NO" sz="3000">
              <a:ea typeface="Calibri"/>
              <a:cs typeface="Calibri"/>
            </a:endParaRPr>
          </a:p>
          <a:p>
            <a:r>
              <a:rPr lang="nn-NO" sz="3000"/>
              <a:t>Småtrinn: nok yttertøy på skulen</a:t>
            </a:r>
            <a:endParaRPr lang="nn-NO" sz="3000">
              <a:ea typeface="Calibri"/>
              <a:cs typeface="Calibri"/>
            </a:endParaRPr>
          </a:p>
          <a:p>
            <a:r>
              <a:rPr lang="nn-NO" sz="3000"/>
              <a:t>Det er ikkje vaksne ute i skulegarden før 08.05</a:t>
            </a:r>
            <a:endParaRPr lang="nn-NO" sz="3000">
              <a:ea typeface="Calibri"/>
              <a:cs typeface="Calibri"/>
            </a:endParaRPr>
          </a:p>
          <a:p>
            <a:endParaRPr lang="nn-NO" sz="3000">
              <a:ea typeface="Calibri"/>
              <a:cs typeface="Calibri"/>
            </a:endParaRPr>
          </a:p>
          <a:p>
            <a:r>
              <a:rPr lang="nn-NO" sz="3000"/>
              <a:t>30.oktober (onsdag): offisiell opning av 79-bygget. Hald av dato.  </a:t>
            </a:r>
            <a:endParaRPr lang="nn-NO" sz="3000">
              <a:ea typeface="Calibri"/>
              <a:cs typeface="Calibri"/>
            </a:endParaRPr>
          </a:p>
          <a:p>
            <a:endParaRPr lang="nb-NO" sz="3000">
              <a:ea typeface="Calibri"/>
              <a:cs typeface="Calibri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B39EDC3-0570-753D-1926-A1401BFB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99" y="1030593"/>
            <a:ext cx="5533769" cy="688335"/>
          </a:xfrm>
        </p:spPr>
        <p:txBody>
          <a:bodyPr/>
          <a:lstStyle/>
          <a:p>
            <a:r>
              <a:rPr lang="nn-NO" b="1" dirty="0"/>
              <a:t>Lekse til dei vaksne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66252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4F7F43-CB21-18BE-D6BC-22A358CE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/>
              <a:t>FAU og klassekontakt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0A2D90-A292-05CF-051A-EED29EA6C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3600"/>
              <a:t>Val av FAU</a:t>
            </a:r>
          </a:p>
          <a:p>
            <a:r>
              <a:rPr lang="nb-NO" sz="3600"/>
              <a:t>Val av Klassekontakt </a:t>
            </a:r>
          </a:p>
          <a:p>
            <a:r>
              <a:rPr lang="nb-NO" sz="3600"/>
              <a:t>Val av vara</a:t>
            </a:r>
          </a:p>
          <a:p>
            <a:endParaRPr lang="nb-NO" sz="3600"/>
          </a:p>
          <a:p>
            <a:r>
              <a:rPr lang="nb-NO" sz="3600"/>
              <a:t>2. og 4.trinn har FAU. Øvrige må velgast. </a:t>
            </a:r>
          </a:p>
          <a:p>
            <a:r>
              <a:rPr lang="nb-NO" sz="3600"/>
              <a:t>Første FAU-møte er 24.september, 18.00.</a:t>
            </a:r>
          </a:p>
        </p:txBody>
      </p:sp>
    </p:spTree>
    <p:extLst>
      <p:ext uri="{BB962C8B-B14F-4D97-AF65-F5344CB8AC3E}">
        <p14:creationId xmlns:p14="http://schemas.microsoft.com/office/powerpoint/2010/main" val="113011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-medier 1" title="video-20240828-064436-ddc9ce91.mov">
            <a:hlinkClick r:id="" action="ppaction://media"/>
            <a:extLst>
              <a:ext uri="{FF2B5EF4-FFF2-40B4-BE49-F238E27FC236}">
                <a16:creationId xmlns:a16="http://schemas.microsoft.com/office/drawing/2014/main" id="{D804CBFD-8A5F-4B7E-9086-32A36A9F80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088" y="-3131"/>
            <a:ext cx="12196175" cy="68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43AB7-8783-FE0E-FCC3-C5E7601F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24" y="1522206"/>
            <a:ext cx="8028704" cy="2912883"/>
          </a:xfrm>
        </p:spPr>
        <p:txBody>
          <a:bodyPr>
            <a:normAutofit/>
          </a:bodyPr>
          <a:lstStyle/>
          <a:p>
            <a:pPr algn="ctr"/>
            <a:r>
              <a:rPr lang="nb-NO" sz="4800">
                <a:ea typeface="+mj-lt"/>
                <a:cs typeface="+mj-lt"/>
              </a:rPr>
              <a:t>Status </a:t>
            </a:r>
            <a:r>
              <a:rPr lang="nb-NO" sz="4800" err="1">
                <a:ea typeface="+mj-lt"/>
                <a:cs typeface="+mj-lt"/>
              </a:rPr>
              <a:t>skulestart</a:t>
            </a:r>
            <a:r>
              <a:rPr lang="nb-NO" sz="4800">
                <a:ea typeface="+mj-lt"/>
                <a:cs typeface="+mj-lt"/>
              </a:rPr>
              <a:t> Orre </a:t>
            </a:r>
            <a:endParaRPr lang="nb-NO" sz="4800">
              <a:ea typeface="Calibri Light"/>
              <a:cs typeface="Calibri Light"/>
            </a:endParaRPr>
          </a:p>
          <a:p>
            <a:pPr marL="342900" indent="-342900" algn="ctr">
              <a:buFont typeface="Calibri"/>
              <a:buChar char="-"/>
            </a:pPr>
            <a:r>
              <a:rPr lang="nb-NO">
                <a:ea typeface="+mj-lt"/>
                <a:cs typeface="+mj-lt"/>
              </a:rPr>
              <a:t>og </a:t>
            </a:r>
            <a:r>
              <a:rPr lang="nb-NO" err="1">
                <a:ea typeface="+mj-lt"/>
                <a:cs typeface="+mj-lt"/>
              </a:rPr>
              <a:t>Engelsvoll</a:t>
            </a:r>
            <a:r>
              <a:rPr lang="nb-NO">
                <a:ea typeface="+mj-lt"/>
                <a:cs typeface="+mj-lt"/>
              </a:rPr>
              <a:t> skule </a:t>
            </a:r>
            <a:endParaRPr lang="nb-NO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913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9426C7E1-52D7-4151-1F88-78376C6483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514350" indent="-514350">
              <a:buAutoNum type="arabicParenR"/>
            </a:pPr>
            <a:endParaRPr lang="nn-NO"/>
          </a:p>
          <a:p>
            <a:pPr marL="514350" indent="-514350" algn="ctr">
              <a:buAutoNum type="arabicParenR"/>
            </a:pPr>
            <a:r>
              <a:rPr lang="nn-NO"/>
              <a:t>Utvikle seg som person</a:t>
            </a:r>
          </a:p>
          <a:p>
            <a:pPr marL="514350" indent="-514350" algn="ctr">
              <a:buAutoNum type="arabicParenR"/>
            </a:pPr>
            <a:r>
              <a:rPr lang="nn-NO"/>
              <a:t>Utvikle seg fagleg</a:t>
            </a:r>
          </a:p>
          <a:p>
            <a:pPr marL="514350" indent="-514350" algn="ctr">
              <a:buAutoNum type="arabicParenR"/>
            </a:pPr>
            <a:r>
              <a:rPr lang="nn-NO"/>
              <a:t>Tilhøyra eit fellesskap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F127F2-8431-C71F-EBAB-F8778D65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1" y="3317734"/>
            <a:ext cx="3461029" cy="9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69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331D03-A037-D2F7-3901-7EDF1D9E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3" y="5298510"/>
            <a:ext cx="8811167" cy="1097741"/>
          </a:xfrm>
        </p:spPr>
        <p:txBody>
          <a:bodyPr>
            <a:normAutofit fontScale="90000"/>
          </a:bodyPr>
          <a:lstStyle/>
          <a:p>
            <a:br>
              <a:rPr lang="nb-NO"/>
            </a:br>
            <a:r>
              <a:rPr lang="nb-NO"/>
              <a:t>SAMAN OM BARN OG UNGE I KLEPP</a:t>
            </a:r>
            <a:br>
              <a:rPr lang="nb-NO"/>
            </a:br>
            <a:br>
              <a:rPr lang="nb-NO"/>
            </a:br>
            <a:r>
              <a:rPr lang="nb-NO"/>
              <a:t>Skule-heim samarbeid i Kleppskulen</a:t>
            </a:r>
            <a:br>
              <a:rPr lang="nb-NO"/>
            </a:br>
            <a:br>
              <a:rPr lang="nb-NO"/>
            </a:b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158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50CD15-7EA8-2964-5315-3C2958B1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>
                <a:cs typeface="Calibri Light"/>
              </a:rPr>
              <a:t>Barnets beste 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1C129FB-E77E-97C5-3BF7-1717E0196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9222" y="2226395"/>
            <a:ext cx="8272206" cy="39777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2000" dirty="0">
                <a:latin typeface="Calibri"/>
                <a:cs typeface="Calibri"/>
              </a:rPr>
              <a:t>Alle barn skal trivast og har rett til eit trygt og utviklande skulemiljø: 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nn-NO" sz="2000" dirty="0">
                <a:latin typeface="Calibri"/>
                <a:cs typeface="Calibri"/>
              </a:rPr>
              <a:t>Skulen har ansvar for å sikra eit trygt og godt skulemiljø for alle elevar. Me </a:t>
            </a:r>
            <a:r>
              <a:rPr lang="nn-NO" sz="2000" dirty="0" err="1">
                <a:latin typeface="Calibri"/>
                <a:cs typeface="Calibri"/>
              </a:rPr>
              <a:t>jobber</a:t>
            </a:r>
            <a:r>
              <a:rPr lang="nn-NO" sz="2000" dirty="0">
                <a:latin typeface="Calibri"/>
                <a:cs typeface="Calibri"/>
              </a:rPr>
              <a:t> for at alle barn skal trivast og kjenna seg inkludert.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nn-NO" dirty="0">
              <a:ea typeface="Calibri"/>
              <a:cs typeface="Calibri"/>
            </a:endParaRPr>
          </a:p>
          <a:p>
            <a:r>
              <a:rPr lang="nn-NO" b="1" dirty="0">
                <a:latin typeface="Calibri"/>
                <a:cs typeface="Calibri"/>
              </a:rPr>
              <a:t>Barnet i fellesskapet: </a:t>
            </a:r>
            <a:r>
              <a:rPr lang="nn-NO" dirty="0">
                <a:latin typeface="Calibri"/>
                <a:cs typeface="Calibri"/>
              </a:rPr>
              <a:t>Kvart barn er unikt, men også ein del av eit større fellesskap. Derfor må me balansera individuelle behov med omsynet til heile klassen.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nn-NO" dirty="0">
              <a:ea typeface="Calibri"/>
              <a:cs typeface="Calibri"/>
            </a:endParaRPr>
          </a:p>
          <a:p>
            <a:r>
              <a:rPr lang="nn-NO" b="1" dirty="0">
                <a:latin typeface="Calibri"/>
                <a:cs typeface="Calibri"/>
              </a:rPr>
              <a:t>Fellesskapsfokus: </a:t>
            </a:r>
            <a:r>
              <a:rPr lang="nn-NO" dirty="0">
                <a:latin typeface="Calibri"/>
                <a:cs typeface="Calibri"/>
              </a:rPr>
              <a:t>Eit godt skulemiljø byggjer på samarbeid, respekt og forståing. Fokus på fellesskapet, skapar me ein skule der alle kjenner seg tryggja og verdsett.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nn-NO" dirty="0">
              <a:ea typeface="Calibri"/>
              <a:cs typeface="Calibri"/>
            </a:endParaRPr>
          </a:p>
          <a:p>
            <a:endParaRPr lang="nn-NO" dirty="0">
              <a:latin typeface="Calibri"/>
              <a:ea typeface="Calibri"/>
              <a:cs typeface="Calibri"/>
            </a:endParaRPr>
          </a:p>
          <a:p>
            <a:r>
              <a:rPr lang="nn-NO" b="1" dirty="0">
                <a:latin typeface="Calibri"/>
                <a:cs typeface="Calibri"/>
              </a:rPr>
              <a:t>Omsyn og respekt: </a:t>
            </a:r>
            <a:r>
              <a:rPr lang="nn-NO" dirty="0">
                <a:latin typeface="Calibri"/>
                <a:cs typeface="Calibri"/>
              </a:rPr>
              <a:t>Det er viktig at både skulen og heimen lærer barna å visa omsyn og respekt for andre. Dette skaper ein positiv atmosfære der alle kan læra og utvikla seg.</a:t>
            </a:r>
            <a:endParaRPr lang="nb-NO" dirty="0">
              <a:latin typeface="Calibri"/>
              <a:cs typeface="Calibri"/>
            </a:endParaRPr>
          </a:p>
          <a:p>
            <a:endParaRPr lang="nb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47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21DD9E-0DAA-96DA-B860-FB92A6D9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Toleranse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F9454F-CBCD-FBA9-61EC-CFFFEF869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n-NO" dirty="0">
                <a:solidFill>
                  <a:schemeClr val="tx1"/>
                </a:solidFill>
              </a:rPr>
              <a:t>Elever likar ikkje å møte andre meiningar enn sine eigne </a:t>
            </a:r>
          </a:p>
          <a:p>
            <a:r>
              <a:rPr lang="nn-NO" dirty="0">
                <a:solidFill>
                  <a:schemeClr val="tx1"/>
                </a:solidFill>
              </a:rPr>
              <a:t>Femte – og sjetteklassingar seier at dei blir irritert når andre </a:t>
            </a:r>
            <a:r>
              <a:rPr lang="nn-NO" err="1">
                <a:solidFill>
                  <a:schemeClr val="tx1"/>
                </a:solidFill>
              </a:rPr>
              <a:t>meinar</a:t>
            </a:r>
            <a:r>
              <a:rPr lang="nn-NO" dirty="0">
                <a:solidFill>
                  <a:schemeClr val="tx1"/>
                </a:solidFill>
              </a:rPr>
              <a:t> noko anna enn dei sjølve </a:t>
            </a:r>
          </a:p>
          <a:p>
            <a:r>
              <a:rPr lang="nn-NO" dirty="0">
                <a:solidFill>
                  <a:schemeClr val="tx1"/>
                </a:solidFill>
              </a:rPr>
              <a:t>Berre 7% var opne for at det var viktig å lytta ut andre si meining </a:t>
            </a:r>
          </a:p>
          <a:p>
            <a:r>
              <a:rPr lang="nn-NO" dirty="0"/>
              <a:t>Det einaste som kan få dei til å skifta meining er om Google melder at dei har feil…</a:t>
            </a:r>
          </a:p>
          <a:p>
            <a:r>
              <a:rPr lang="nn-NO" dirty="0"/>
              <a:t>Elevar (og vaksne) må vere opne for andre synspunkt, og kritiske til både eigne og andre sine tankar og meiningar </a:t>
            </a:r>
          </a:p>
          <a:p>
            <a:r>
              <a:rPr lang="nn-NO" dirty="0"/>
              <a:t>Trygge rammer for meningsbrytning og det å løysa konfliktar </a:t>
            </a:r>
          </a:p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BE0580-C8AA-C788-26CA-73023CD8C6F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n-NO" i="1"/>
              <a:t>Kilde: utdanningsforbundet, magasin for medlemmar, utgåve august 2024. </a:t>
            </a:r>
          </a:p>
          <a:p>
            <a:r>
              <a:rPr lang="nn-NO" i="1"/>
              <a:t>Undersøking utført av Universitet i Oslo og NTNU</a:t>
            </a:r>
          </a:p>
        </p:txBody>
      </p:sp>
    </p:spTree>
    <p:extLst>
      <p:ext uri="{BB962C8B-B14F-4D97-AF65-F5344CB8AC3E}">
        <p14:creationId xmlns:p14="http://schemas.microsoft.com/office/powerpoint/2010/main" val="2075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A88A62-BEB4-FBDC-A6C1-33B4C880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24" y="1522206"/>
            <a:ext cx="7876213" cy="688335"/>
          </a:xfrm>
        </p:spPr>
        <p:txBody>
          <a:bodyPr>
            <a:normAutofit/>
          </a:bodyPr>
          <a:lstStyle/>
          <a:p>
            <a:r>
              <a:rPr lang="nn-NO">
                <a:cs typeface="Calibri Light"/>
              </a:rPr>
              <a:t>Viktigheita av eit godt og konstruktivt skule -heim samarbeid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F3EDC58-A123-1EBF-B2BB-73FCE6E47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9222" y="2476426"/>
            <a:ext cx="7129206" cy="3739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b="1" dirty="0">
                <a:latin typeface="Calibri"/>
                <a:cs typeface="Calibri"/>
              </a:rPr>
              <a:t>Felles ansvar for utviklinga til barnet: </a:t>
            </a:r>
            <a:r>
              <a:rPr lang="nn-NO" dirty="0">
                <a:latin typeface="Calibri"/>
                <a:cs typeface="Calibri"/>
              </a:rPr>
              <a:t>Skule og heim har eit felles ansvar for trivselen og læringa til barnet. Eit godt samarbeid mellom foreldre og skule er avgjerande for suksessen til barnet.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nn-NO" dirty="0">
              <a:ea typeface="Calibri"/>
              <a:cs typeface="Calibri"/>
            </a:endParaRPr>
          </a:p>
          <a:p>
            <a:r>
              <a:rPr lang="nn-NO" b="1" dirty="0">
                <a:latin typeface="Calibri"/>
                <a:cs typeface="Calibri"/>
              </a:rPr>
              <a:t>Støtte og rettleiing: </a:t>
            </a:r>
            <a:r>
              <a:rPr lang="nn-NO" dirty="0">
                <a:latin typeface="Calibri"/>
                <a:cs typeface="Calibri"/>
              </a:rPr>
              <a:t>Gjennom samarbeid gir me barnet den støtte og rettleiinga det treng både fagleg og sosialt. Foreldre kjenner barnet best, og innsikta deira er viktig for oss. Samtidig ser skolen barnet i relasjon og i samspel med andre.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nn-NO" dirty="0">
              <a:ea typeface="Calibri"/>
              <a:cs typeface="Calibri"/>
            </a:endParaRPr>
          </a:p>
          <a:p>
            <a:r>
              <a:rPr lang="nn-NO" b="1" dirty="0">
                <a:latin typeface="Calibri"/>
                <a:cs typeface="Calibri"/>
              </a:rPr>
              <a:t>Open dialog: </a:t>
            </a:r>
            <a:r>
              <a:rPr lang="nn-NO" dirty="0">
                <a:latin typeface="Calibri"/>
                <a:cs typeface="Calibri"/>
              </a:rPr>
              <a:t>Ein open og ærleg dialog mellom foreldre og skule fremmar gjensidig forståing og tillit. Dette gjer det lettare å handtera utfordringar og finna gode løysingar saman.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nn-NO" dirty="0">
              <a:ea typeface="Calibri"/>
              <a:cs typeface="Calibri"/>
            </a:endParaRPr>
          </a:p>
          <a:p>
            <a:r>
              <a:rPr lang="nn-NO" b="1" dirty="0">
                <a:latin typeface="Calibri"/>
                <a:cs typeface="Calibri"/>
              </a:rPr>
              <a:t>Førebygging av misforståing og problem: </a:t>
            </a:r>
            <a:r>
              <a:rPr lang="nn-NO" dirty="0">
                <a:latin typeface="Calibri"/>
                <a:cs typeface="Calibri"/>
              </a:rPr>
              <a:t>Tidleg kommunikasjon mellom heim og skule førebygger potensielle problem og bidra til å løysa utfordringar før dei veks seg store.</a:t>
            </a:r>
            <a:endParaRPr lang="nn-NO" dirty="0">
              <a:latin typeface="Calibri"/>
              <a:ea typeface="Calibri"/>
              <a:cs typeface="Calibri"/>
            </a:endParaRPr>
          </a:p>
          <a:p>
            <a:endParaRPr lang="nn-NO" dirty="0">
              <a:latin typeface="Calibri"/>
              <a:ea typeface="Calibri"/>
              <a:cs typeface="Calibri"/>
            </a:endParaRPr>
          </a:p>
          <a:p>
            <a:r>
              <a:rPr lang="nn-NO" b="1" dirty="0">
                <a:latin typeface="Calibri"/>
                <a:cs typeface="Calibri"/>
              </a:rPr>
              <a:t>Positive haldningar: </a:t>
            </a:r>
            <a:r>
              <a:rPr lang="nn-NO" dirty="0">
                <a:latin typeface="Calibri"/>
                <a:cs typeface="Calibri"/>
              </a:rPr>
              <a:t>Framsnakk skulen, lærarane og medelevar. </a:t>
            </a:r>
            <a:endParaRPr lang="nn-NO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37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A85D6D-4489-4714-58A5-121C6849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Når og korleis kontakta </a:t>
            </a:r>
            <a:r>
              <a:rPr lang="nb-NO" err="1">
                <a:cs typeface="Calibri Light"/>
              </a:rPr>
              <a:t>skulen</a:t>
            </a:r>
            <a:r>
              <a:rPr lang="nb-NO">
                <a:cs typeface="Calibri Light"/>
              </a:rPr>
              <a:t> og </a:t>
            </a:r>
            <a:r>
              <a:rPr lang="nb-NO" err="1">
                <a:cs typeface="Calibri Light"/>
              </a:rPr>
              <a:t>lærararne</a:t>
            </a:r>
            <a:endParaRPr lang="nb-NO">
              <a:cs typeface="Calibri Light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94A418-14B0-6C8C-959C-D26F7F35C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9222" y="2476426"/>
            <a:ext cx="8641300" cy="28705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nn-NO" dirty="0">
              <a:ea typeface="Calibri"/>
              <a:cs typeface="Calibri"/>
            </a:endParaRPr>
          </a:p>
          <a:p>
            <a:r>
              <a:rPr lang="nn-NO" b="1" dirty="0">
                <a:latin typeface="Calibri"/>
                <a:ea typeface="Calibri"/>
                <a:cs typeface="Calibri"/>
              </a:rPr>
              <a:t>Avtala møte på førehand</a:t>
            </a:r>
            <a:r>
              <a:rPr lang="nn-NO" dirty="0">
                <a:latin typeface="Calibri"/>
                <a:ea typeface="Calibri"/>
                <a:cs typeface="Calibri"/>
              </a:rPr>
              <a:t>: For å få mest mogleg ut av samtalar med lærarane, tilrår me at møte blir avtalte på førehand. Dette gir læraren tid til å førebu seg og gi best mogleg rettleiing. </a:t>
            </a:r>
            <a:r>
              <a:rPr lang="nn-NO" dirty="0">
                <a:latin typeface="Calibri"/>
                <a:cs typeface="Calibri"/>
              </a:rPr>
              <a:t>Lærarane er tilgjengelege for spørsmål og samtaler i løpet av dagen når dei ikkje har undervisning. Dersom ein sender førespurnad på kveldstid, vil ein få svar påfølgjande arbeidsdag. </a:t>
            </a:r>
            <a:endParaRPr lang="en-US" dirty="0">
              <a:ea typeface="Calibri"/>
              <a:cs typeface="Calibri"/>
            </a:endParaRPr>
          </a:p>
          <a:p>
            <a:endParaRPr lang="nn-NO" dirty="0">
              <a:ea typeface="Calibri"/>
              <a:cs typeface="Calibri"/>
            </a:endParaRPr>
          </a:p>
          <a:p>
            <a:r>
              <a:rPr lang="nn-NO" b="1" dirty="0">
                <a:latin typeface="Calibri"/>
                <a:cs typeface="Calibri"/>
              </a:rPr>
              <a:t>Tilgjengelege kommunikasjonskanalar</a:t>
            </a:r>
            <a:r>
              <a:rPr lang="nn-NO" dirty="0">
                <a:latin typeface="Calibri"/>
                <a:cs typeface="Calibri"/>
              </a:rPr>
              <a:t>: Lærarane kan nåast via Visma som er Kleppskulen sin kanal for formelle </a:t>
            </a:r>
            <a:r>
              <a:rPr lang="nn-NO" err="1">
                <a:latin typeface="Calibri"/>
                <a:cs typeface="Calibri"/>
              </a:rPr>
              <a:t>henvendelsar</a:t>
            </a:r>
            <a:r>
              <a:rPr lang="nn-NO" dirty="0">
                <a:latin typeface="Calibri"/>
                <a:cs typeface="Calibri"/>
              </a:rPr>
              <a:t> til skulen. Ikkje skriv sensitive opplysningar. Då kan de be læraren ringa dykk. Er det noko som hastar, kan de ringa skulen sitt sentralbord. </a:t>
            </a:r>
            <a:endParaRPr lang="nn-NO" dirty="0">
              <a:latin typeface="Calibri"/>
              <a:ea typeface="Calibri"/>
              <a:cs typeface="Calibri"/>
            </a:endParaRPr>
          </a:p>
          <a:p>
            <a:endParaRPr lang="nn-NO" dirty="0">
              <a:ea typeface="Calibri"/>
              <a:cs typeface="Calibri"/>
            </a:endParaRPr>
          </a:p>
          <a:p>
            <a:r>
              <a:rPr lang="nn-NO" b="1" dirty="0">
                <a:latin typeface="Calibri"/>
                <a:cs typeface="Calibri"/>
              </a:rPr>
              <a:t>Konstruktive førespurnader</a:t>
            </a:r>
            <a:r>
              <a:rPr lang="nn-NO" dirty="0">
                <a:latin typeface="Calibri"/>
                <a:cs typeface="Calibri"/>
              </a:rPr>
              <a:t>: Når du kontaktar skulen eller lærarane, er det nyttig å vera konkret og konstruktiv. Dette hjelper oss med å forstå situasjonen og finna løysingar som fungerer for barnet.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nn-NO" dirty="0">
              <a:ea typeface="Calibri"/>
              <a:cs typeface="Calibri"/>
            </a:endParaRPr>
          </a:p>
          <a:p>
            <a:r>
              <a:rPr lang="nn-NO" b="1" dirty="0">
                <a:latin typeface="Calibri"/>
                <a:cs typeface="Calibri"/>
              </a:rPr>
              <a:t>Regelmessig oppfølging: </a:t>
            </a:r>
            <a:r>
              <a:rPr lang="nn-NO" dirty="0">
                <a:latin typeface="Calibri"/>
                <a:cs typeface="Calibri"/>
              </a:rPr>
              <a:t>Regelmessig kontakt og oppfølging er viktig. Ta kontakt viss du har spørsmål eller bekymringar om trivselen </a:t>
            </a:r>
            <a:r>
              <a:rPr lang="nn-NO" err="1">
                <a:latin typeface="Calibri"/>
                <a:cs typeface="Calibri"/>
              </a:rPr>
              <a:t>vedrørande</a:t>
            </a:r>
            <a:r>
              <a:rPr lang="nn-NO" dirty="0">
                <a:latin typeface="Calibri"/>
                <a:cs typeface="Calibri"/>
              </a:rPr>
              <a:t> barnet ditt.</a:t>
            </a:r>
            <a:endParaRPr lang="nb-NO" dirty="0">
              <a:latin typeface="Calibri"/>
              <a:ea typeface="Calibri"/>
              <a:cs typeface="Calibri"/>
            </a:endParaRPr>
          </a:p>
          <a:p>
            <a:endParaRPr lang="nb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58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SFT_04_Educat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56710796-A5EE-2B48-A5CC-6EF2D1A61301}" vid="{66F03982-D0D0-A14D-B4EE-13ADBD6B6A28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56710796-A5EE-2B48-A5CC-6EF2D1A61301}" vid="{66F03982-D0D0-A14D-B4EE-13ADBD6B6A28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52c32f-f65e-4a63-ac14-3e33fa863c3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DAE9F2879E41409C1CDE6586BFB2C7" ma:contentTypeVersion="15" ma:contentTypeDescription="Opprett et nytt dokument." ma:contentTypeScope="" ma:versionID="103bcdb77e68a7b71ccb5680136f9b28">
  <xsd:schema xmlns:xsd="http://www.w3.org/2001/XMLSchema" xmlns:xs="http://www.w3.org/2001/XMLSchema" xmlns:p="http://schemas.microsoft.com/office/2006/metadata/properties" xmlns:ns2="2152c32f-f65e-4a63-ac14-3e33fa863c3c" xmlns:ns3="f6540201-5fea-46f9-ad3a-9de7b8d414f1" targetNamespace="http://schemas.microsoft.com/office/2006/metadata/properties" ma:root="true" ma:fieldsID="f42e6d68d555f5b9173cfcff09bd713c" ns2:_="" ns3:_="">
    <xsd:import namespace="2152c32f-f65e-4a63-ac14-3e33fa863c3c"/>
    <xsd:import namespace="f6540201-5fea-46f9-ad3a-9de7b8d414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2c32f-f65e-4a63-ac14-3e33fa863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3e5ee0a2-a2c3-4ade-919e-0dc69487c9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40201-5fea-46f9-ad3a-9de7b8d414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642B0D-C688-47BA-9C1C-3E199B109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A9CAC-88DF-4F13-8C11-A6E38687EA78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f6540201-5fea-46f9-ad3a-9de7b8d414f1"/>
    <ds:schemaRef ds:uri="http://purl.org/dc/dcmitype/"/>
    <ds:schemaRef ds:uri="http://schemas.openxmlformats.org/package/2006/metadata/core-properties"/>
    <ds:schemaRef ds:uri="2152c32f-f65e-4a63-ac14-3e33fa863c3c"/>
  </ds:schemaRefs>
</ds:datastoreItem>
</file>

<file path=customXml/itemProps3.xml><?xml version="1.0" encoding="utf-8"?>
<ds:datastoreItem xmlns:ds="http://schemas.openxmlformats.org/officeDocument/2006/customXml" ds:itemID="{A5A4EA9C-5CB0-4797-930F-429508BDEF85}">
  <ds:schemaRefs>
    <ds:schemaRef ds:uri="2152c32f-f65e-4a63-ac14-3e33fa863c3c"/>
    <ds:schemaRef ds:uri="f6540201-5fea-46f9-ad3a-9de7b8d414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Widescreen</PresentationFormat>
  <Paragraphs>117</Paragraphs>
  <Slides>22</Slides>
  <Notes>5</Notes>
  <HiddenSlides>0</HiddenSlides>
  <MMClips>1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Corbel</vt:lpstr>
      <vt:lpstr>Calibri Light</vt:lpstr>
      <vt:lpstr>Arial</vt:lpstr>
      <vt:lpstr>Calibri</vt:lpstr>
      <vt:lpstr>Office-tema</vt:lpstr>
      <vt:lpstr>1_Office-tema</vt:lpstr>
      <vt:lpstr>2_Office-tema</vt:lpstr>
      <vt:lpstr>Foreldremøte Orre skule  </vt:lpstr>
      <vt:lpstr>Agenda</vt:lpstr>
      <vt:lpstr>Status skulestart Orre  og Engelsvoll skule </vt:lpstr>
      <vt:lpstr>PowerPoint-presentasjon</vt:lpstr>
      <vt:lpstr> SAMAN OM BARN OG UNGE I KLEPP  Skule-heim samarbeid i Kleppskulen  </vt:lpstr>
      <vt:lpstr>Barnets beste </vt:lpstr>
      <vt:lpstr>Toleranse </vt:lpstr>
      <vt:lpstr>Viktigheita av eit godt og konstruktivt skule -heim samarbeid</vt:lpstr>
      <vt:lpstr>Når og korleis kontakta skulen og lærararne</vt:lpstr>
      <vt:lpstr>PowerPoint-presentasjon</vt:lpstr>
      <vt:lpstr>Forventingsplakat Orre skule (etb.2020 i samarbeid skule-heim)</vt:lpstr>
      <vt:lpstr>Trygt og godt skulemiljø kapittel 12</vt:lpstr>
      <vt:lpstr>PowerPoint-presentasjon</vt:lpstr>
      <vt:lpstr>Delpliktene  Drøfting og planverk i ansattgruppa  </vt:lpstr>
      <vt:lpstr>PowerPoint-presentasjon</vt:lpstr>
      <vt:lpstr>PowerPoint-presentasjon</vt:lpstr>
      <vt:lpstr>PowerPoint-presentasjon</vt:lpstr>
      <vt:lpstr>Mobbeknapp</vt:lpstr>
      <vt:lpstr>Orre-Diamanten</vt:lpstr>
      <vt:lpstr>Lekse til dei vaksne</vt:lpstr>
      <vt:lpstr>FAU og klassekontakt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Åsebø-Trodal, Kenth Magne</dc:creator>
  <cp:lastModifiedBy>Kenneth Gilbert Stevenson</cp:lastModifiedBy>
  <cp:revision>13</cp:revision>
  <dcterms:modified xsi:type="dcterms:W3CDTF">2024-09-12T06:14:39Z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0x010100FDDAE9F2879E41409C1CDE6586BFB2C7</vt:lpwstr>
  </property>
  <property fmtid="{D5CDD505-2E9C-101B-9397-08002B2CF9AE}" pid="3" name="MediaServiceImageTags">
    <vt:lpwstr/>
  </property>
</Properties>
</file>